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pptx" ContentType="application/vnd.openxmlformats-officedocument.presentationml.presentation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3" r:id="rId2"/>
    <p:sldMasterId id="2147483677" r:id="rId3"/>
  </p:sldMasterIdLst>
  <p:notesMasterIdLst>
    <p:notesMasterId r:id="rId77"/>
  </p:notesMasterIdLst>
  <p:sldIdLst>
    <p:sldId id="256" r:id="rId4"/>
    <p:sldId id="258" r:id="rId5"/>
    <p:sldId id="431" r:id="rId6"/>
    <p:sldId id="433" r:id="rId7"/>
    <p:sldId id="434" r:id="rId8"/>
    <p:sldId id="435" r:id="rId9"/>
    <p:sldId id="436" r:id="rId10"/>
    <p:sldId id="437" r:id="rId11"/>
    <p:sldId id="438" r:id="rId12"/>
    <p:sldId id="439" r:id="rId13"/>
    <p:sldId id="440" r:id="rId14"/>
    <p:sldId id="441" r:id="rId15"/>
    <p:sldId id="442" r:id="rId16"/>
    <p:sldId id="443" r:id="rId17"/>
    <p:sldId id="444" r:id="rId18"/>
    <p:sldId id="445" r:id="rId19"/>
    <p:sldId id="446" r:id="rId20"/>
    <p:sldId id="447" r:id="rId21"/>
    <p:sldId id="449" r:id="rId22"/>
    <p:sldId id="450" r:id="rId23"/>
    <p:sldId id="451" r:id="rId24"/>
    <p:sldId id="452" r:id="rId25"/>
    <p:sldId id="453" r:id="rId26"/>
    <p:sldId id="454" r:id="rId27"/>
    <p:sldId id="455" r:id="rId28"/>
    <p:sldId id="456" r:id="rId29"/>
    <p:sldId id="457" r:id="rId30"/>
    <p:sldId id="458" r:id="rId31"/>
    <p:sldId id="459" r:id="rId32"/>
    <p:sldId id="460" r:id="rId33"/>
    <p:sldId id="461" r:id="rId34"/>
    <p:sldId id="462" r:id="rId35"/>
    <p:sldId id="463" r:id="rId36"/>
    <p:sldId id="464" r:id="rId37"/>
    <p:sldId id="465" r:id="rId38"/>
    <p:sldId id="466" r:id="rId39"/>
    <p:sldId id="467" r:id="rId40"/>
    <p:sldId id="469" r:id="rId41"/>
    <p:sldId id="468" r:id="rId42"/>
    <p:sldId id="470" r:id="rId43"/>
    <p:sldId id="471" r:id="rId44"/>
    <p:sldId id="472" r:id="rId45"/>
    <p:sldId id="473" r:id="rId46"/>
    <p:sldId id="474" r:id="rId47"/>
    <p:sldId id="475" r:id="rId48"/>
    <p:sldId id="478" r:id="rId49"/>
    <p:sldId id="479" r:id="rId50"/>
    <p:sldId id="476" r:id="rId51"/>
    <p:sldId id="477" r:id="rId52"/>
    <p:sldId id="480" r:id="rId53"/>
    <p:sldId id="481" r:id="rId54"/>
    <p:sldId id="482" r:id="rId55"/>
    <p:sldId id="483" r:id="rId56"/>
    <p:sldId id="484" r:id="rId57"/>
    <p:sldId id="485" r:id="rId58"/>
    <p:sldId id="486" r:id="rId59"/>
    <p:sldId id="493" r:id="rId60"/>
    <p:sldId id="487" r:id="rId61"/>
    <p:sldId id="495" r:id="rId62"/>
    <p:sldId id="488" r:id="rId63"/>
    <p:sldId id="489" r:id="rId64"/>
    <p:sldId id="490" r:id="rId65"/>
    <p:sldId id="491" r:id="rId66"/>
    <p:sldId id="492" r:id="rId67"/>
    <p:sldId id="494" r:id="rId68"/>
    <p:sldId id="496" r:id="rId69"/>
    <p:sldId id="497" r:id="rId70"/>
    <p:sldId id="498" r:id="rId71"/>
    <p:sldId id="499" r:id="rId72"/>
    <p:sldId id="500" r:id="rId73"/>
    <p:sldId id="501" r:id="rId74"/>
    <p:sldId id="502" r:id="rId75"/>
    <p:sldId id="257" r:id="rId7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开篇" id="{90D77151-C290-4F7D-B4E6-EA03E678C36F}">
          <p14:sldIdLst>
            <p14:sldId id="256"/>
            <p14:sldId id="258"/>
            <p14:sldId id="431"/>
          </p14:sldIdLst>
        </p14:section>
        <p14:section name="BytePS" id="{5234B5E7-FD14-40B1-B9D1-559585A21334}">
          <p14:sldIdLst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9"/>
            <p14:sldId id="468"/>
            <p14:sldId id="470"/>
            <p14:sldId id="471"/>
            <p14:sldId id="472"/>
            <p14:sldId id="473"/>
            <p14:sldId id="474"/>
            <p14:sldId id="475"/>
            <p14:sldId id="478"/>
            <p14:sldId id="479"/>
            <p14:sldId id="476"/>
            <p14:sldId id="477"/>
            <p14:sldId id="480"/>
            <p14:sldId id="481"/>
            <p14:sldId id="482"/>
          </p14:sldIdLst>
        </p14:section>
        <p14:section name="Herring" id="{50D6D1B4-47C9-41B6-B160-C6D3BACDCFBA}">
          <p14:sldIdLst>
            <p14:sldId id="483"/>
            <p14:sldId id="484"/>
            <p14:sldId id="485"/>
            <p14:sldId id="486"/>
            <p14:sldId id="493"/>
            <p14:sldId id="487"/>
            <p14:sldId id="495"/>
            <p14:sldId id="488"/>
            <p14:sldId id="489"/>
            <p14:sldId id="490"/>
            <p14:sldId id="491"/>
            <p14:sldId id="492"/>
            <p14:sldId id="494"/>
            <p14:sldId id="496"/>
            <p14:sldId id="497"/>
            <p14:sldId id="498"/>
            <p14:sldId id="499"/>
            <p14:sldId id="500"/>
            <p14:sldId id="501"/>
          </p14:sldIdLst>
        </p14:section>
        <p14:section name="结尾" id="{32978CC5-9E79-416A-A5C4-EB744FED6D47}">
          <p14:sldIdLst>
            <p14:sldId id="502"/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nhz001@126.com" initials="s" lastIdx="6" clrIdx="0">
    <p:extLst>
      <p:ext uri="{19B8F6BF-5375-455C-9EA6-DF929625EA0E}">
        <p15:presenceInfo xmlns:p15="http://schemas.microsoft.com/office/powerpoint/2012/main" userId="dd54a0dc9fab7b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2" autoAdjust="0"/>
    <p:restoredTop sz="83647" autoAdjust="0"/>
  </p:normalViewPr>
  <p:slideViewPr>
    <p:cSldViewPr snapToGrid="0">
      <p:cViewPr varScale="1">
        <p:scale>
          <a:sx n="107" d="100"/>
          <a:sy n="107" d="100"/>
        </p:scale>
        <p:origin x="1176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40776A-115D-4E6A-951B-55229C1AF914}" type="datetimeFigureOut">
              <a:rPr lang="zh-CN" altLang="en-US" smtClean="0"/>
              <a:pPr/>
              <a:t>2021/1/8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11D60-9DC1-47F3-B777-41CF4FE375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370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工程硕士 硕士学位论文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62FA8-AA85-4053-8547-304384BC292A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179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042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16464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2185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903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QPI:</a:t>
            </a:r>
            <a:r>
              <a:rPr lang="zh-CN" altLang="en-US" dirty="0"/>
              <a:t> </a:t>
            </a:r>
            <a:r>
              <a:rPr lang="en-US" altLang="zh-CN" dirty="0"/>
              <a:t>Intel</a:t>
            </a:r>
            <a:r>
              <a:rPr lang="zh-CN" altLang="en-US" dirty="0"/>
              <a:t> </a:t>
            </a:r>
            <a:r>
              <a:rPr lang="en-US" altLang="zh-CN" dirty="0" err="1"/>
              <a:t>QuickPath</a:t>
            </a:r>
            <a:r>
              <a:rPr lang="en-US" altLang="zh-CN" dirty="0"/>
              <a:t> Interconnect (Sandy Bridge-EP)</a:t>
            </a:r>
          </a:p>
          <a:p>
            <a:r>
              <a:rPr lang="en-US" altLang="zh-CN" dirty="0"/>
              <a:t>UPI: Intel Ultra Path Interconnect (Skylake-SP)</a:t>
            </a:r>
            <a:r>
              <a:rPr lang="zh-CN" altLang="en-US" dirty="0"/>
              <a:t>，根据后文 </a:t>
            </a:r>
            <a:r>
              <a:rPr lang="en-US" altLang="zh-CN" dirty="0"/>
              <a:t>Xeon Platinum CPU </a:t>
            </a:r>
            <a:r>
              <a:rPr lang="zh-CN" altLang="en-US" dirty="0"/>
              <a:t>的说法应该是 </a:t>
            </a:r>
            <a:r>
              <a:rPr lang="en-US" altLang="zh-CN" dirty="0"/>
              <a:t>UPI</a:t>
            </a:r>
          </a:p>
          <a:p>
            <a:endParaRPr lang="en-US" altLang="zh-CN" dirty="0"/>
          </a:p>
          <a:p>
            <a:r>
              <a:rPr lang="en-US" altLang="zh-CN" dirty="0"/>
              <a:t>Infinity Fabric: a super set of </a:t>
            </a:r>
            <a:r>
              <a:rPr lang="en-US" altLang="zh-CN" dirty="0" err="1"/>
              <a:t>HyperTransport</a:t>
            </a:r>
            <a:endParaRPr lang="en-US" altLang="zh-CN" dirty="0"/>
          </a:p>
          <a:p>
            <a:r>
              <a:rPr lang="en-US" altLang="zh-CN" dirty="0"/>
              <a:t>On Die, Die-to-Die, Socket-to-Socket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07718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7781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806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最后一个值有疑问，为什么不是 </a:t>
                </a:r>
                <a14:m>
                  <m:oMath xmlns:m="http://schemas.openxmlformats.org/officeDocument/2006/math">
                    <m:r>
                      <a:rPr lang="en-US" altLang="zh-CN" sz="1200" b="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 </m:t>
                    </m:r>
                    <m:f>
                      <m:fPr>
                        <m:ctrlPr>
                          <a:rPr lang="en-US" altLang="zh-CN" sz="12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2</m:t>
                        </m:r>
                        <m:d>
                          <m:d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𝑙</m:t>
                            </m:r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𝑙</m:t>
                        </m:r>
                      </m:den>
                    </m:f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𝑀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Meanwhile, the traffic on each PCIe switch to GPU link would be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2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2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𝑙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−1</m:t>
                        </m:r>
                      </m:num>
                      <m:den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𝑙</m:t>
                        </m:r>
                      </m:den>
                    </m:f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𝑀</m:t>
                    </m:r>
                  </m:oMath>
                </a14:m>
                <a:r>
                  <a:rPr lang="en-US" altLang="zh-CN" dirty="0"/>
                  <a:t>. Let l = 4 (each PCIe has four GPUs), this is 7M/4, remaining the same as the existing approach.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此处有疑问</a:t>
                </a:r>
                <a:endParaRPr lang="en-US" altLang="zh-CN" dirty="0"/>
              </a:p>
              <a:p>
                <a:r>
                  <a:rPr lang="en-US" altLang="zh-CN" dirty="0"/>
                  <a:t>Meanwhile, the traffic on each PCIe switch to GPU link would be </a:t>
                </a:r>
                <a:r>
                  <a:rPr lang="en-US" altLang="zh-CN" sz="1200" i="0">
                    <a:latin typeface="Cambria Math" panose="02040503050406030204" pitchFamily="18" charset="0"/>
                    <a:ea typeface="等线" panose="02010600030101010101" pitchFamily="2" charset="-122"/>
                  </a:rPr>
                  <a:t>(</a:t>
                </a:r>
                <a:r>
                  <a:rPr lang="en-US" altLang="zh-CN" sz="1200" b="0" i="0">
                    <a:latin typeface="Cambria Math" panose="02040503050406030204" pitchFamily="18" charset="0"/>
                    <a:ea typeface="等线" panose="02010600030101010101" pitchFamily="2" charset="-122"/>
                  </a:rPr>
                  <a:t>2𝑙−1)/𝑙 𝑀</a:t>
                </a:r>
                <a:r>
                  <a:rPr lang="en-US" altLang="zh-CN" dirty="0"/>
                  <a:t>. Let l = 4 (each PCIe has four GPUs), this is 7M/4, remaining the same as the </a:t>
                </a:r>
                <a:r>
                  <a:rPr lang="en-US" altLang="zh-CN"/>
                  <a:t>existing approach.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4762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2853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为什么需要暴力复制？</a:t>
            </a:r>
            <a:endParaRPr lang="en-US" altLang="zh-CN" dirty="0"/>
          </a:p>
          <a:p>
            <a:r>
              <a:rPr lang="zh-CN" altLang="en-US" dirty="0"/>
              <a:t>从数字上理解，可以调节两部分通信受 </a:t>
            </a:r>
            <a:r>
              <a:rPr lang="en-US" altLang="zh-CN" dirty="0"/>
              <a:t>n </a:t>
            </a:r>
            <a:r>
              <a:rPr lang="zh-CN" altLang="en-US" dirty="0"/>
              <a:t>影响的不同，从而在求最优时，均衡两部分通信的时间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0146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62FA8-AA85-4053-8547-304384BC292A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0142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以我笔记本为例，</a:t>
            </a:r>
            <a:r>
              <a:rPr lang="en-US" altLang="zh-CN" dirty="0"/>
              <a:t>Ice Lake-U 3200C20</a:t>
            </a:r>
            <a:r>
              <a:rPr lang="zh-CN" altLang="en-US" dirty="0"/>
              <a:t>，双通道内存带宽 </a:t>
            </a:r>
            <a:r>
              <a:rPr lang="en-US" altLang="zh-CN" dirty="0"/>
              <a:t>328 ~ 372 Gbps (40 ~ 46 GB/s)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根据他 </a:t>
            </a:r>
            <a:r>
              <a:rPr lang="en-US" altLang="zh-CN" dirty="0"/>
              <a:t>QPI </a:t>
            </a:r>
            <a:r>
              <a:rPr lang="zh-CN" altLang="en-US" dirty="0"/>
              <a:t>猜测，大概是 </a:t>
            </a:r>
            <a:r>
              <a:rPr lang="en-US" altLang="zh-CN" dirty="0"/>
              <a:t>Ivy Bridge EP </a:t>
            </a:r>
            <a:r>
              <a:rPr lang="zh-CN" altLang="en-US" dirty="0"/>
              <a:t>的处理器，以 </a:t>
            </a:r>
            <a:r>
              <a:rPr lang="en-US" altLang="zh-CN" dirty="0"/>
              <a:t>E5 4660 v2 </a:t>
            </a:r>
            <a:r>
              <a:rPr lang="zh-CN" altLang="en-US" dirty="0"/>
              <a:t>为例，其</a:t>
            </a:r>
            <a:r>
              <a:rPr lang="en-US" altLang="zh-CN" dirty="0"/>
              <a:t> 4 </a:t>
            </a:r>
            <a:r>
              <a:rPr lang="zh-CN" altLang="en-US" dirty="0"/>
              <a:t>通道内存带宽为 </a:t>
            </a:r>
            <a:r>
              <a:rPr lang="en-US" altLang="zh-CN" dirty="0"/>
              <a:t>61132.8</a:t>
            </a:r>
            <a:r>
              <a:rPr lang="zh-CN" altLang="en-US" dirty="0"/>
              <a:t> </a:t>
            </a:r>
            <a:r>
              <a:rPr lang="en-US" altLang="zh-CN" dirty="0"/>
              <a:t>(59.7 GB/s)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根据后文判断，实际应该是 </a:t>
            </a:r>
            <a:r>
              <a:rPr lang="en-US" altLang="zh-CN" dirty="0"/>
              <a:t>Xeon Gold 6142 </a:t>
            </a:r>
            <a:r>
              <a:rPr lang="zh-CN" altLang="en-US" dirty="0"/>
              <a:t>或 </a:t>
            </a:r>
            <a:r>
              <a:rPr lang="en-US" altLang="zh-CN" dirty="0"/>
              <a:t>6130 </a:t>
            </a:r>
            <a:r>
              <a:rPr lang="zh-CN" altLang="en-US" dirty="0"/>
              <a:t>或 </a:t>
            </a:r>
            <a:r>
              <a:rPr lang="en-US" altLang="zh-CN" dirty="0"/>
              <a:t>Intel </a:t>
            </a:r>
            <a:r>
              <a:rPr lang="zh-CN" altLang="en-US" dirty="0"/>
              <a:t>不零售的 </a:t>
            </a:r>
            <a:r>
              <a:rPr lang="en-US" altLang="zh-CN" dirty="0"/>
              <a:t>Xeon Platinum </a:t>
            </a:r>
            <a:r>
              <a:rPr lang="zh-CN" altLang="en-US" dirty="0"/>
              <a:t>处理器，支持 </a:t>
            </a:r>
            <a:r>
              <a:rPr lang="en-US" altLang="zh-CN" dirty="0"/>
              <a:t>2666 </a:t>
            </a:r>
            <a:r>
              <a:rPr lang="zh-CN" altLang="en-US" dirty="0"/>
              <a:t>六通道，按说应该内存带宽不会瓶颈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922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根据他 </a:t>
            </a:r>
            <a:r>
              <a:rPr lang="en-US" altLang="zh-CN" dirty="0"/>
              <a:t>QPI </a:t>
            </a:r>
            <a:r>
              <a:rPr lang="zh-CN" altLang="en-US" dirty="0"/>
              <a:t>猜测，大概是 </a:t>
            </a:r>
            <a:r>
              <a:rPr lang="en-US" altLang="zh-CN" dirty="0"/>
              <a:t>Ivy Bridge EP </a:t>
            </a:r>
            <a:r>
              <a:rPr lang="zh-CN" altLang="en-US" dirty="0"/>
              <a:t>的处理器，以 </a:t>
            </a:r>
            <a:r>
              <a:rPr lang="en-US" altLang="zh-CN" dirty="0"/>
              <a:t>E5 4660 v2 </a:t>
            </a:r>
            <a:r>
              <a:rPr lang="zh-CN" altLang="en-US" dirty="0"/>
              <a:t>为例，单颗 </a:t>
            </a:r>
            <a:r>
              <a:rPr lang="en-US" altLang="zh-CN" dirty="0"/>
              <a:t>CPU 40 </a:t>
            </a:r>
            <a:r>
              <a:rPr lang="zh-CN" altLang="en-US" dirty="0"/>
              <a:t>条 </a:t>
            </a:r>
            <a:r>
              <a:rPr lang="en-US" altLang="zh-CN" dirty="0"/>
              <a:t>PCIe </a:t>
            </a:r>
            <a:r>
              <a:rPr lang="zh-CN" altLang="en-US" dirty="0"/>
              <a:t>通道，</a:t>
            </a:r>
            <a:r>
              <a:rPr lang="en-US" altLang="zh-CN" dirty="0"/>
              <a:t>k </a:t>
            </a:r>
            <a:r>
              <a:rPr lang="zh-CN" altLang="en-US" dirty="0"/>
              <a:t>不可能等于 </a:t>
            </a:r>
            <a:r>
              <a:rPr lang="en-US" altLang="zh-CN" dirty="0"/>
              <a:t>1</a:t>
            </a:r>
          </a:p>
          <a:p>
            <a:r>
              <a:rPr lang="zh-CN" altLang="en-US" dirty="0"/>
              <a:t>根据后文判断，实际应该是 </a:t>
            </a:r>
            <a:r>
              <a:rPr lang="en-US" altLang="zh-CN" dirty="0"/>
              <a:t>Xeon Gold 6142 </a:t>
            </a:r>
            <a:r>
              <a:rPr lang="zh-CN" altLang="en-US" dirty="0"/>
              <a:t>或 </a:t>
            </a:r>
            <a:r>
              <a:rPr lang="en-US" altLang="zh-CN" dirty="0"/>
              <a:t>6130 </a:t>
            </a:r>
            <a:r>
              <a:rPr lang="zh-CN" altLang="en-US" dirty="0"/>
              <a:t>或 </a:t>
            </a:r>
            <a:r>
              <a:rPr lang="en-US" altLang="zh-CN" dirty="0"/>
              <a:t>Intel </a:t>
            </a:r>
            <a:r>
              <a:rPr lang="zh-CN" altLang="en-US" dirty="0"/>
              <a:t>不零售的 </a:t>
            </a:r>
            <a:r>
              <a:rPr lang="en-US" altLang="zh-CN" dirty="0"/>
              <a:t>Xeon Platinum </a:t>
            </a:r>
            <a:r>
              <a:rPr lang="zh-CN" altLang="en-US" dirty="0"/>
              <a:t>处理器，具有 </a:t>
            </a:r>
            <a:r>
              <a:rPr lang="en-US" altLang="zh-CN" dirty="0"/>
              <a:t>48 </a:t>
            </a:r>
            <a:r>
              <a:rPr lang="zh-CN" altLang="en-US" dirty="0"/>
              <a:t>个 </a:t>
            </a:r>
            <a:r>
              <a:rPr lang="en-US" altLang="zh-CN" dirty="0"/>
              <a:t>PCIe </a:t>
            </a:r>
            <a:r>
              <a:rPr lang="zh-CN" altLang="en-US" dirty="0"/>
              <a:t>通道，才能满足 </a:t>
            </a:r>
            <a:r>
              <a:rPr lang="en-US" altLang="zh-CN" dirty="0"/>
              <a:t>k = 1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9141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8928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15416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2946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0188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3409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6369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MKL: Intel </a:t>
            </a:r>
            <a:r>
              <a:rPr lang="en-US" altLang="zh-CN" dirty="0" err="1"/>
              <a:t>oneAPI</a:t>
            </a:r>
            <a:r>
              <a:rPr lang="en-US" altLang="zh-CN" dirty="0"/>
              <a:t> Math Kernel Library</a:t>
            </a:r>
          </a:p>
          <a:p>
            <a:r>
              <a:rPr lang="zh-CN" altLang="en-US" dirty="0"/>
              <a:t>实验环境：</a:t>
            </a:r>
            <a:r>
              <a:rPr lang="en-US" altLang="zh-CN" dirty="0"/>
              <a:t>Tesla V100 GPU Machine + Intel Exon  Platinum 32 core with HT and Intel MKL Machine (Connected by 100GbE Ethernet)</a:t>
            </a:r>
          </a:p>
          <a:p>
            <a:r>
              <a:rPr lang="en-US" altLang="zh-CN" dirty="0"/>
              <a:t>GPU </a:t>
            </a:r>
            <a:r>
              <a:rPr lang="zh-CN" altLang="en-US" dirty="0"/>
              <a:t>机器执行前向后向传播，</a:t>
            </a:r>
            <a:r>
              <a:rPr lang="en-US" altLang="zh-CN" dirty="0"/>
              <a:t>CPU </a:t>
            </a:r>
            <a:r>
              <a:rPr lang="zh-CN" altLang="en-US" dirty="0"/>
              <a:t>机器运行 </a:t>
            </a:r>
            <a:r>
              <a:rPr lang="en-US" altLang="zh-CN" dirty="0"/>
              <a:t>optimizer</a:t>
            </a:r>
          </a:p>
          <a:p>
            <a:endParaRPr lang="en-US" altLang="zh-CN" dirty="0"/>
          </a:p>
          <a:p>
            <a:r>
              <a:rPr lang="en-US" altLang="zh-CN" dirty="0" err="1"/>
              <a:t>Mtum</a:t>
            </a:r>
            <a:r>
              <a:rPr lang="en-US" altLang="zh-CN" dirty="0"/>
              <a:t> </a:t>
            </a:r>
            <a:r>
              <a:rPr lang="en-US" altLang="zh-CN" dirty="0" err="1"/>
              <a:t>RMSProp</a:t>
            </a:r>
            <a:r>
              <a:rPr lang="en-US" altLang="zh-CN" dirty="0"/>
              <a:t> </a:t>
            </a:r>
            <a:r>
              <a:rPr lang="zh-CN" altLang="en-US" dirty="0"/>
              <a:t>是复杂的 </a:t>
            </a:r>
            <a:r>
              <a:rPr lang="en-US" altLang="zh-CN" dirty="0"/>
              <a:t>Optimizer </a:t>
            </a:r>
            <a:r>
              <a:rPr lang="zh-CN" altLang="en-US" dirty="0"/>
              <a:t>算法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1369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065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62FA8-AA85-4053-8547-304384BC292A}" type="slidenum">
              <a:rPr lang="zh-CN" altLang="en-US" smtClean="0">
                <a:solidFill>
                  <a:prstClr val="black"/>
                </a:solidFill>
              </a:rPr>
              <a:pPr/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6748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81793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与 </a:t>
            </a:r>
            <a:r>
              <a:rPr lang="en-US" altLang="zh-CN" dirty="0"/>
              <a:t>Horovod </a:t>
            </a:r>
            <a:r>
              <a:rPr lang="zh-CN" altLang="en-US" dirty="0"/>
              <a:t>对比，</a:t>
            </a:r>
            <a:r>
              <a:rPr lang="en-US" altLang="zh-CN" dirty="0"/>
              <a:t>Horovod </a:t>
            </a:r>
            <a:r>
              <a:rPr lang="zh-CN" altLang="en-US" dirty="0"/>
              <a:t>会把梯度聚集放在 </a:t>
            </a:r>
            <a:r>
              <a:rPr lang="en-US" altLang="zh-CN" dirty="0"/>
              <a:t>CPU </a:t>
            </a:r>
            <a:r>
              <a:rPr lang="zh-CN" altLang="en-US" dirty="0"/>
              <a:t>上，但是它会先把梯度从显存拷贝到内存，因为还依赖 </a:t>
            </a:r>
            <a:r>
              <a:rPr lang="en-US" altLang="zh-CN" dirty="0"/>
              <a:t>GPU-CPU </a:t>
            </a:r>
            <a:r>
              <a:rPr lang="zh-CN" altLang="en-US" dirty="0"/>
              <a:t>带宽，从通信角度讲相比较直接在 </a:t>
            </a:r>
            <a:r>
              <a:rPr lang="en-US" altLang="zh-CN" dirty="0"/>
              <a:t>GPU </a:t>
            </a:r>
            <a:r>
              <a:rPr lang="zh-CN" altLang="en-US" dirty="0"/>
              <a:t>上聚集没什么优势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8739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Sum </a:t>
            </a:r>
            <a:r>
              <a:rPr lang="zh-CN" altLang="en-US" dirty="0"/>
              <a:t>和 </a:t>
            </a:r>
            <a:r>
              <a:rPr lang="en-US" altLang="zh-CN" dirty="0"/>
              <a:t>update </a:t>
            </a:r>
            <a:r>
              <a:rPr lang="zh-CN" altLang="en-US" dirty="0"/>
              <a:t>的顺序换了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67332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Sum </a:t>
            </a:r>
            <a:r>
              <a:rPr lang="zh-CN" altLang="en-US" dirty="0"/>
              <a:t>和 </a:t>
            </a:r>
            <a:r>
              <a:rPr lang="en-US" altLang="zh-CN" dirty="0"/>
              <a:t>update </a:t>
            </a:r>
            <a:r>
              <a:rPr lang="zh-CN" altLang="en-US" dirty="0"/>
              <a:t>的顺序换了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7058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5673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1064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850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5326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RDMA over Converged Ethernet</a:t>
            </a:r>
          </a:p>
          <a:p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v1: 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以太网链路层协议</a:t>
            </a:r>
            <a:endParaRPr lang="en-US" altLang="zh-CN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v2: 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以太网网络层协议，可以被路由</a:t>
            </a:r>
            <a:endParaRPr lang="en-US" altLang="zh-CN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与 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InfiniBand 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对比</a:t>
            </a:r>
            <a:endParaRPr lang="en-US" altLang="zh-CN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InfiniBand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：如何在 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InfiniBand 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网络上进行 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RDMA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，集群内</a:t>
            </a:r>
            <a:endParaRPr lang="en-US" altLang="zh-CN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CN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RoCE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：如何在以太网上进行 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RDMA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1350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RDMA Over Commodity Ethernet at Scale</a:t>
            </a:r>
          </a:p>
          <a:p>
            <a:r>
              <a:rPr lang="en-US" altLang="zh-CN" dirty="0"/>
              <a:t>https://www.microsoft.com/en-us/research/wp-content/uploads/2016/11/rdma_sigcomm2016.pdf</a:t>
            </a:r>
          </a:p>
          <a:p>
            <a:endParaRPr lang="en-US" altLang="zh-CN" dirty="0"/>
          </a:p>
          <a:p>
            <a:r>
              <a:rPr lang="en-US" altLang="zh-CN" dirty="0"/>
              <a:t>TCP Incast</a:t>
            </a:r>
          </a:p>
          <a:p>
            <a:r>
              <a:rPr lang="en-US" altLang="zh-CN" dirty="0"/>
              <a:t>https://www.usenix.org/system/files/login/articles/chen12-06.pdf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2569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8 </a:t>
            </a:r>
            <a:r>
              <a:rPr lang="zh-CN" altLang="en-US" dirty="0"/>
              <a:t>台 </a:t>
            </a:r>
            <a:r>
              <a:rPr lang="en-US" altLang="zh-CN" dirty="0"/>
              <a:t>V100 x 4</a:t>
            </a:r>
            <a:r>
              <a:rPr lang="zh-CN" altLang="en-US" dirty="0"/>
              <a:t>，</a:t>
            </a:r>
            <a:r>
              <a:rPr lang="en-US" altLang="zh-CN" dirty="0"/>
              <a:t>100GbE RDMA</a:t>
            </a:r>
          </a:p>
          <a:p>
            <a:r>
              <a:rPr lang="en-US" altLang="zh-CN" dirty="0"/>
              <a:t>Linear </a:t>
            </a:r>
            <a:r>
              <a:rPr lang="zh-CN" altLang="en-US" dirty="0"/>
              <a:t>指 </a:t>
            </a:r>
            <a:r>
              <a:rPr lang="en-US" altLang="zh-CN" dirty="0"/>
              <a:t>32x </a:t>
            </a:r>
            <a:r>
              <a:rPr lang="zh-CN" altLang="en-US" dirty="0"/>
              <a:t>单卡训练速度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6770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DCQCN</a:t>
            </a:r>
            <a:r>
              <a:rPr lang="zh-CN" altLang="en-US" dirty="0"/>
              <a:t>：</a:t>
            </a:r>
            <a:r>
              <a:rPr lang="en-US" altLang="zh-CN" dirty="0"/>
              <a:t>SIGCOMM 2015 《Congestion Control for Large-Scale RDMA Deployments》</a:t>
            </a:r>
          </a:p>
          <a:p>
            <a:r>
              <a:rPr lang="en-US" altLang="zh-CN" dirty="0"/>
              <a:t>https://www.microsoft.com/en-us/research/wp-content/uploads/2016/02/lossless.pdf</a:t>
            </a:r>
            <a:endParaRPr lang="zh-CN" altLang="en-US" dirty="0"/>
          </a:p>
          <a:p>
            <a:r>
              <a:rPr lang="zh-CN" altLang="en-US" dirty="0"/>
              <a:t>一种 </a:t>
            </a:r>
            <a:r>
              <a:rPr lang="en-US" altLang="zh-CN" dirty="0"/>
              <a:t>RDMA </a:t>
            </a:r>
            <a:r>
              <a:rPr lang="zh-CN" altLang="en-US" dirty="0"/>
              <a:t>拥塞控制算法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13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1812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复现用测试用例 </a:t>
            </a:r>
            <a:r>
              <a:rPr lang="en-US" altLang="zh-CN" dirty="0"/>
              <a:t>https://github.com/byteps/examples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0398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9299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8 </a:t>
            </a:r>
            <a:r>
              <a:rPr lang="zh-CN" altLang="en-US" dirty="0"/>
              <a:t>台单 </a:t>
            </a:r>
            <a:r>
              <a:rPr lang="en-US" altLang="zh-CN" dirty="0"/>
              <a:t>GPU </a:t>
            </a:r>
            <a:r>
              <a:rPr lang="zh-CN" altLang="en-US" dirty="0"/>
              <a:t>节点，很蠢的任务，每个 </a:t>
            </a:r>
            <a:r>
              <a:rPr lang="en-US" altLang="zh-CN" dirty="0"/>
              <a:t>GPU </a:t>
            </a:r>
            <a:r>
              <a:rPr lang="zh-CN" altLang="en-US" dirty="0"/>
              <a:t>不停做大张量 </a:t>
            </a:r>
            <a:r>
              <a:rPr lang="en-US" altLang="zh-CN" dirty="0"/>
              <a:t>reduction</a:t>
            </a:r>
            <a:r>
              <a:rPr lang="zh-CN" altLang="en-US" dirty="0"/>
              <a:t>，记录 </a:t>
            </a:r>
            <a:r>
              <a:rPr lang="en-US" altLang="zh-CN" dirty="0"/>
              <a:t>goodput</a:t>
            </a:r>
          </a:p>
          <a:p>
            <a:endParaRPr lang="en-US" altLang="zh-CN" dirty="0"/>
          </a:p>
          <a:p>
            <a:r>
              <a:rPr lang="zh-CN" altLang="en-US" dirty="0"/>
              <a:t>理论最优指之前提到的 </a:t>
            </a:r>
            <a:r>
              <a:rPr lang="en-US" altLang="zh-CN" dirty="0"/>
              <a:t>CPU-assisted aggregation </a:t>
            </a:r>
            <a:r>
              <a:rPr lang="zh-CN" altLang="en-US" dirty="0"/>
              <a:t>和暴力复制调和的最优方案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Goodput</a:t>
            </a:r>
            <a:r>
              <a:rPr lang="zh-CN" altLang="en-US" dirty="0"/>
              <a:t>：应用层通信 </a:t>
            </a:r>
            <a:r>
              <a:rPr lang="en-US" altLang="zh-CN" dirty="0"/>
              <a:t>throughput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0298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8 </a:t>
            </a:r>
            <a:r>
              <a:rPr lang="zh-CN" altLang="en-US" dirty="0"/>
              <a:t>台机器，每台 </a:t>
            </a:r>
            <a:r>
              <a:rPr lang="en-US" altLang="zh-CN" dirty="0"/>
              <a:t>8 </a:t>
            </a:r>
            <a:r>
              <a:rPr lang="zh-CN" altLang="en-US" dirty="0"/>
              <a:t>块 </a:t>
            </a:r>
            <a:r>
              <a:rPr lang="en-US" altLang="zh-CN" dirty="0"/>
              <a:t>Tesla V100 32GB</a:t>
            </a:r>
          </a:p>
          <a:p>
            <a:endParaRPr lang="en-US" altLang="zh-CN" dirty="0"/>
          </a:p>
          <a:p>
            <a:r>
              <a:rPr lang="en-US" altLang="zh-CN" dirty="0"/>
              <a:t>UGATIT</a:t>
            </a:r>
            <a:r>
              <a:rPr lang="zh-CN" altLang="en-US" dirty="0"/>
              <a:t> </a:t>
            </a:r>
            <a:r>
              <a:rPr lang="en-US" altLang="zh-CN" dirty="0"/>
              <a:t>GAN</a:t>
            </a:r>
            <a:r>
              <a:rPr lang="zh-CN" altLang="en-US" dirty="0"/>
              <a:t>：图像生成的流行模型 </a:t>
            </a:r>
            <a:r>
              <a:rPr lang="en-US" altLang="zh-CN" dirty="0"/>
              <a:t>batch size 2 </a:t>
            </a:r>
            <a:r>
              <a:rPr lang="zh-CN" altLang="en-US" dirty="0"/>
              <a:t>张图</a:t>
            </a:r>
            <a:endParaRPr lang="en-US" altLang="zh-CN" dirty="0"/>
          </a:p>
          <a:p>
            <a:r>
              <a:rPr lang="en-US" altLang="zh-CN" dirty="0"/>
              <a:t>GPT-2</a:t>
            </a:r>
            <a:r>
              <a:rPr lang="zh-CN" altLang="en-US" dirty="0"/>
              <a:t>：文本生成的流行模型 </a:t>
            </a:r>
            <a:r>
              <a:rPr lang="en-US" altLang="zh-CN" dirty="0"/>
              <a:t>batch size 80 </a:t>
            </a:r>
            <a:r>
              <a:rPr lang="zh-CN" altLang="en-US" dirty="0"/>
              <a:t>个 </a:t>
            </a:r>
            <a:r>
              <a:rPr lang="en-US" altLang="zh-CN" dirty="0"/>
              <a:t>token</a:t>
            </a:r>
          </a:p>
          <a:p>
            <a:endParaRPr lang="en-US" altLang="zh-CN" dirty="0"/>
          </a:p>
          <a:p>
            <a:r>
              <a:rPr lang="en-US" altLang="zh-CN" dirty="0"/>
              <a:t>Horovod 0.19</a:t>
            </a:r>
            <a:r>
              <a:rPr lang="zh-CN" altLang="en-US" dirty="0"/>
              <a:t>，</a:t>
            </a:r>
            <a:r>
              <a:rPr lang="en-US" altLang="zh-CN" dirty="0"/>
              <a:t>NCCL 2.5.7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5645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8 </a:t>
            </a:r>
            <a:r>
              <a:rPr lang="zh-CN" altLang="en-US" dirty="0"/>
              <a:t>台机器，每台 </a:t>
            </a:r>
            <a:r>
              <a:rPr lang="en-US" altLang="zh-CN" dirty="0"/>
              <a:t>8 </a:t>
            </a:r>
            <a:r>
              <a:rPr lang="zh-CN" altLang="en-US" dirty="0"/>
              <a:t>块 </a:t>
            </a:r>
            <a:r>
              <a:rPr lang="en-US" altLang="zh-CN" dirty="0"/>
              <a:t>Tesla V100 32GB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Horovod 0.19</a:t>
            </a:r>
            <a:r>
              <a:rPr lang="zh-CN" altLang="en-US" dirty="0"/>
              <a:t>，</a:t>
            </a:r>
            <a:r>
              <a:rPr lang="en-US" altLang="zh-CN" dirty="0"/>
              <a:t>NCCL 2.5.7</a:t>
            </a:r>
          </a:p>
          <a:p>
            <a:endParaRPr lang="en-US" altLang="zh-CN" dirty="0"/>
          </a:p>
          <a:p>
            <a:r>
              <a:rPr lang="en-US" altLang="zh-CN" dirty="0"/>
              <a:t>a</a:t>
            </a:r>
          </a:p>
          <a:p>
            <a:r>
              <a:rPr lang="zh-CN" altLang="en-US" dirty="0"/>
              <a:t>稻草人策略：普通 </a:t>
            </a:r>
            <a:r>
              <a:rPr lang="en-US" altLang="zh-CN" dirty="0"/>
              <a:t>allreduce</a:t>
            </a:r>
            <a:r>
              <a:rPr lang="zh-CN" altLang="en-US" dirty="0"/>
              <a:t>、</a:t>
            </a:r>
            <a:r>
              <a:rPr lang="en-US" altLang="zh-CN" dirty="0"/>
              <a:t>PS</a:t>
            </a:r>
          </a:p>
          <a:p>
            <a:r>
              <a:rPr lang="zh-CN" altLang="en-US" dirty="0"/>
              <a:t>最优策略：使用 </a:t>
            </a:r>
            <a:r>
              <a:rPr lang="en-US" altLang="zh-CN" dirty="0"/>
              <a:t>SS</a:t>
            </a:r>
          </a:p>
          <a:p>
            <a:endParaRPr lang="en-US" altLang="zh-CN" dirty="0"/>
          </a:p>
          <a:p>
            <a:r>
              <a:rPr lang="en-US" altLang="zh-CN" dirty="0"/>
              <a:t>b</a:t>
            </a:r>
          </a:p>
          <a:p>
            <a:r>
              <a:rPr lang="zh-CN" altLang="en-US" dirty="0"/>
              <a:t>使用不同的 </a:t>
            </a:r>
            <a:r>
              <a:rPr lang="en-US" altLang="zh-CN" dirty="0"/>
              <a:t>reduce root</a:t>
            </a:r>
          </a:p>
          <a:p>
            <a:r>
              <a:rPr lang="en-US" altLang="zh-CN" dirty="0"/>
              <a:t>Root = all </a:t>
            </a:r>
            <a:r>
              <a:rPr lang="zh-CN" altLang="en-US" dirty="0"/>
              <a:t>同 </a:t>
            </a:r>
            <a:r>
              <a:rPr lang="en-US" altLang="zh-CN" dirty="0" err="1"/>
              <a:t>horovod</a:t>
            </a:r>
            <a:r>
              <a:rPr lang="en-US" altLang="zh-CN" dirty="0"/>
              <a:t> </a:t>
            </a:r>
            <a:r>
              <a:rPr lang="zh-CN" altLang="en-US" dirty="0"/>
              <a:t>的层次化聚合</a:t>
            </a:r>
            <a:endParaRPr lang="en-US" altLang="zh-CN" dirty="0"/>
          </a:p>
          <a:p>
            <a:r>
              <a:rPr lang="en-US" altLang="zh-CN" dirty="0"/>
              <a:t>Root = 0 </a:t>
            </a:r>
            <a:r>
              <a:rPr lang="zh-CN" altLang="en-US" dirty="0"/>
              <a:t>同 </a:t>
            </a:r>
            <a:r>
              <a:rPr lang="en-US" altLang="zh-CN" dirty="0" err="1"/>
              <a:t>horovod</a:t>
            </a:r>
            <a:r>
              <a:rPr lang="en-US" altLang="zh-CN" dirty="0"/>
              <a:t> </a:t>
            </a:r>
            <a:r>
              <a:rPr lang="zh-CN" altLang="en-US" dirty="0"/>
              <a:t>普通 </a:t>
            </a:r>
            <a:r>
              <a:rPr lang="en-US" altLang="zh-CN" dirty="0"/>
              <a:t>NCCL allreduce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4427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1-32</a:t>
            </a:r>
            <a:r>
              <a:rPr lang="zh-CN" altLang="en-US" dirty="0"/>
              <a:t>台机器，每台 </a:t>
            </a:r>
            <a:r>
              <a:rPr lang="en-US" altLang="zh-CN" dirty="0"/>
              <a:t>8 </a:t>
            </a:r>
            <a:r>
              <a:rPr lang="zh-CN" altLang="en-US" dirty="0"/>
              <a:t>块 </a:t>
            </a:r>
            <a:r>
              <a:rPr lang="en-US" altLang="zh-CN" dirty="0"/>
              <a:t>Tesla V100 32GB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BytePS </a:t>
            </a:r>
            <a:r>
              <a:rPr lang="zh-CN" altLang="en-US" dirty="0"/>
              <a:t>有 </a:t>
            </a:r>
            <a:r>
              <a:rPr lang="en-US" altLang="zh-CN" dirty="0"/>
              <a:t>CPU </a:t>
            </a:r>
            <a:r>
              <a:rPr lang="zh-CN" altLang="en-US" dirty="0"/>
              <a:t>机器：</a:t>
            </a:r>
            <a:r>
              <a:rPr lang="en-US" altLang="zh-CN" dirty="0"/>
              <a:t>CPU </a:t>
            </a:r>
            <a:r>
              <a:rPr lang="zh-CN" altLang="en-US" dirty="0"/>
              <a:t>节点数和 </a:t>
            </a:r>
            <a:r>
              <a:rPr lang="en-US" altLang="zh-CN" dirty="0"/>
              <a:t>GPU </a:t>
            </a:r>
            <a:r>
              <a:rPr lang="zh-CN" altLang="en-US" dirty="0"/>
              <a:t>节点数相同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Allreduce </a:t>
            </a:r>
            <a:r>
              <a:rPr lang="en-US" altLang="zh-CN" dirty="0" err="1"/>
              <a:t>Horovod+NCCL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PS </a:t>
            </a:r>
            <a:r>
              <a:rPr lang="en-US" altLang="zh-CN" dirty="0" err="1"/>
              <a:t>Tensorflow</a:t>
            </a:r>
            <a:r>
              <a:rPr lang="en-US" altLang="zh-CN" dirty="0"/>
              <a:t> </a:t>
            </a:r>
            <a:r>
              <a:rPr lang="zh-CN" altLang="en-US" dirty="0"/>
              <a:t>或 </a:t>
            </a:r>
            <a:r>
              <a:rPr lang="en-US" altLang="zh-CN" dirty="0"/>
              <a:t>MXNet </a:t>
            </a:r>
            <a:r>
              <a:rPr lang="zh-CN" altLang="en-US" dirty="0"/>
              <a:t>原生 </a:t>
            </a:r>
            <a:r>
              <a:rPr lang="en-US" altLang="zh-CN" dirty="0"/>
              <a:t>+ RDMA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5341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影响精度：</a:t>
            </a:r>
            <a:r>
              <a:rPr lang="en-US" altLang="zh-CN" dirty="0"/>
              <a:t>Train ImageNet in 18 Minutes</a:t>
            </a:r>
            <a:r>
              <a:rPr lang="zh-CN" altLang="en-US" dirty="0"/>
              <a:t>、</a:t>
            </a:r>
            <a:r>
              <a:rPr lang="en-US" altLang="zh-CN" dirty="0"/>
              <a:t>Reducing BERT Pre-Training Time from 3 Days to 76 Minutes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加速模型并行：替换 </a:t>
            </a:r>
            <a:r>
              <a:rPr lang="en-US" altLang="zh-CN" dirty="0"/>
              <a:t>Allreduce </a:t>
            </a:r>
            <a:r>
              <a:rPr lang="zh-CN" altLang="en-US" dirty="0"/>
              <a:t>通信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3194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704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33260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0021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8478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1234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3403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61844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这里的变量 </a:t>
            </a:r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variable </a:t>
            </a:r>
            <a:r>
              <a:rPr lang="zh-CN" altLang="en-US" dirty="0"/>
              <a:t>是指？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BERT</a:t>
            </a:r>
            <a:r>
              <a:rPr lang="en-US" altLang="zh-CN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LARGE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model, a 24-layer, 1024-hidden, 16-heads, 340M parameter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8999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7083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0199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34751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696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21584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413212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913603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EC2 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实例 </a:t>
            </a:r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P3dn.24xlarge 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中 </a:t>
            </a:r>
            <a:r>
              <a:rPr lang="en-US" altLang="zh-CN" sz="1200" dirty="0" err="1">
                <a:latin typeface="等线" panose="02010600030101010101" pitchFamily="2" charset="-122"/>
                <a:ea typeface="等线" panose="02010600030101010101" pitchFamily="2" charset="-122"/>
              </a:rPr>
              <a:t>bw</a:t>
            </a:r>
            <a:r>
              <a:rPr lang="en-US" altLang="zh-CN" sz="1200" baseline="-25000" dirty="0" err="1">
                <a:latin typeface="等线" panose="02010600030101010101" pitchFamily="2" charset="-122"/>
                <a:ea typeface="等线" panose="02010600030101010101" pitchFamily="2" charset="-122"/>
              </a:rPr>
              <a:t>PCIe</a:t>
            </a:r>
            <a:r>
              <a:rPr lang="en-US" altLang="zh-CN" sz="1200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大概为 </a:t>
            </a:r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12Gbps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lang="en-US" altLang="zh-CN" sz="1200" dirty="0" err="1">
                <a:latin typeface="等线" panose="02010600030101010101" pitchFamily="2" charset="-122"/>
                <a:ea typeface="等线" panose="02010600030101010101" pitchFamily="2" charset="-122"/>
              </a:rPr>
              <a:t>n</a:t>
            </a:r>
            <a:r>
              <a:rPr lang="en-US" altLang="zh-CN" sz="1200" baseline="-25000" dirty="0" err="1">
                <a:latin typeface="等线" panose="02010600030101010101" pitchFamily="2" charset="-122"/>
                <a:ea typeface="等线" panose="02010600030101010101" pitchFamily="2" charset="-122"/>
              </a:rPr>
              <a:t>PCIe</a:t>
            </a:r>
            <a:r>
              <a:rPr lang="en-US" altLang="zh-CN" sz="1200" baseline="0" dirty="0">
                <a:latin typeface="等线" panose="02010600030101010101" pitchFamily="2" charset="-122"/>
                <a:ea typeface="等线" panose="02010600030101010101" pitchFamily="2" charset="-122"/>
              </a:rPr>
              <a:t> = 4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7893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N </a:t>
            </a:r>
            <a:r>
              <a:rPr lang="zh-CN" altLang="en-US" dirty="0"/>
              <a:t>是 </a:t>
            </a:r>
            <a:r>
              <a:rPr lang="en-US" altLang="zh-CN" dirty="0"/>
              <a:t>worker </a:t>
            </a:r>
            <a:r>
              <a:rPr lang="zh-CN" altLang="en-US" dirty="0"/>
              <a:t>节点个数，也是 </a:t>
            </a:r>
            <a:r>
              <a:rPr lang="en-US" altLang="zh-CN" dirty="0"/>
              <a:t>server </a:t>
            </a:r>
            <a:r>
              <a:rPr lang="zh-CN" altLang="en-US" dirty="0"/>
              <a:t>节点个数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12065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83559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94251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43602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39245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985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927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948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DCQCN</a:t>
            </a:r>
            <a:r>
              <a:rPr lang="zh-CN" altLang="en-US" dirty="0"/>
              <a:t>：</a:t>
            </a:r>
            <a:r>
              <a:rPr lang="en-US" altLang="zh-CN" dirty="0"/>
              <a:t>SIGCOMM 2015 《Congestion Control for Large-Scale RDMA Deployments》</a:t>
            </a:r>
          </a:p>
          <a:p>
            <a:r>
              <a:rPr lang="en-US" altLang="zh-CN" dirty="0"/>
              <a:t>https://www.microsoft.com/en-us/research/wp-content/uploads/2016/02/lossless.pdf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519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04463-8DBD-4F51-801B-C37572A5F4B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636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04463-8DBD-4F51-801B-C37572A5F4B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0239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04463-8DBD-4F51-801B-C37572A5F4B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231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B-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8"/>
            <a:ext cx="9144000" cy="685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412776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9503BF-C29D-4C80-9971-704DEB9EB5A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8" name="Picture 6" descr="B-1"/>
          <p:cNvPicPr>
            <a:picLocks noChangeAspect="1" noChangeArrowheads="1"/>
          </p:cNvPicPr>
          <p:nvPr userDrawn="1"/>
        </p:nvPicPr>
        <p:blipFill>
          <a:blip r:embed="rId3" cstate="print"/>
          <a:srcRect l="8194" t="52522" r="40851" b="32153"/>
          <a:stretch>
            <a:fillRect/>
          </a:stretch>
        </p:blipFill>
        <p:spPr bwMode="auto">
          <a:xfrm>
            <a:off x="749300" y="3602038"/>
            <a:ext cx="4659313" cy="105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940041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B-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8"/>
            <a:ext cx="9144000" cy="685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412776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9503BF-C29D-4C80-9971-704DEB9EB5A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8" name="Picture 6" descr="B-1"/>
          <p:cNvPicPr>
            <a:picLocks noChangeAspect="1" noChangeArrowheads="1"/>
          </p:cNvPicPr>
          <p:nvPr userDrawn="1"/>
        </p:nvPicPr>
        <p:blipFill>
          <a:blip r:embed="rId3" cstate="print"/>
          <a:srcRect l="8194" t="52522" r="40851" b="32153"/>
          <a:stretch>
            <a:fillRect/>
          </a:stretch>
        </p:blipFill>
        <p:spPr bwMode="auto">
          <a:xfrm>
            <a:off x="749300" y="3602038"/>
            <a:ext cx="4659313" cy="105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38985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B-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868144" y="548680"/>
            <a:ext cx="2602632" cy="648072"/>
          </a:xfrm>
        </p:spPr>
        <p:txBody>
          <a:bodyPr/>
          <a:lstStyle>
            <a:lvl1pPr>
              <a:defRPr sz="2400"/>
            </a:lvl1pPr>
          </a:lstStyle>
          <a:p>
            <a:r>
              <a:rPr lang="zh-CN" altLang="en-US" sz="2000" dirty="0"/>
              <a:t>内容标题区域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A439F1-587F-4B46-AE4C-D82BC2C3528D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8526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46528B-B9B9-4E68-8952-1F42D213A42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Picture 5" descr="B-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588"/>
            <a:ext cx="9144000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B-1"/>
          <p:cNvPicPr>
            <a:picLocks noChangeAspect="1" noChangeArrowheads="1"/>
          </p:cNvPicPr>
          <p:nvPr userDrawn="1"/>
        </p:nvPicPr>
        <p:blipFill>
          <a:blip r:embed="rId3" cstate="print"/>
          <a:srcRect l="52361" t="31111" r="3542" b="56296"/>
          <a:stretch>
            <a:fillRect/>
          </a:stretch>
        </p:blipFill>
        <p:spPr bwMode="auto">
          <a:xfrm>
            <a:off x="4787900" y="2133600"/>
            <a:ext cx="403225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939181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B-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8"/>
            <a:ext cx="9144000" cy="685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412776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9503BF-C29D-4C80-9971-704DEB9EB5A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8" name="Picture 6" descr="B-1"/>
          <p:cNvPicPr>
            <a:picLocks noChangeAspect="1" noChangeArrowheads="1"/>
          </p:cNvPicPr>
          <p:nvPr userDrawn="1"/>
        </p:nvPicPr>
        <p:blipFill>
          <a:blip r:embed="rId3" cstate="print"/>
          <a:srcRect l="8194" t="52522" r="40851" b="32153"/>
          <a:stretch>
            <a:fillRect/>
          </a:stretch>
        </p:blipFill>
        <p:spPr bwMode="auto">
          <a:xfrm>
            <a:off x="749300" y="3602038"/>
            <a:ext cx="4659313" cy="105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284806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B-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868144" y="548680"/>
            <a:ext cx="2602632" cy="648072"/>
          </a:xfrm>
        </p:spPr>
        <p:txBody>
          <a:bodyPr/>
          <a:lstStyle>
            <a:lvl1pPr>
              <a:defRPr sz="2400"/>
            </a:lvl1pPr>
          </a:lstStyle>
          <a:p>
            <a:r>
              <a:rPr lang="zh-CN" altLang="en-US" sz="2000" dirty="0"/>
              <a:t>内容标题区域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A439F1-587F-4B46-AE4C-D82BC2C3528D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8998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46528B-B9B9-4E68-8952-1F42D213A42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Picture 5" descr="B-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588"/>
            <a:ext cx="9144000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B-1"/>
          <p:cNvPicPr>
            <a:picLocks noChangeAspect="1" noChangeArrowheads="1"/>
          </p:cNvPicPr>
          <p:nvPr userDrawn="1"/>
        </p:nvPicPr>
        <p:blipFill>
          <a:blip r:embed="rId3" cstate="print"/>
          <a:srcRect l="52361" t="31111" r="3542" b="56296"/>
          <a:stretch>
            <a:fillRect/>
          </a:stretch>
        </p:blipFill>
        <p:spPr bwMode="auto">
          <a:xfrm>
            <a:off x="4787900" y="2133600"/>
            <a:ext cx="403225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45799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04463-8DBD-4F51-801B-C37572A5F4B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36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04463-8DBD-4F51-801B-C37572A5F4B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219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04463-8DBD-4F51-801B-C37572A5F4B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850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04463-8DBD-4F51-801B-C37572A5F4B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318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04463-8DBD-4F51-801B-C37572A5F4B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348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04463-8DBD-4F51-801B-C37572A5F4B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477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04463-8DBD-4F51-801B-C37572A5F4B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45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04463-8DBD-4F51-801B-C37572A5F4B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598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.jpe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04463-8DBD-4F51-801B-C37572A5F4B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598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B-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D98D576-A93E-4A83-AEFD-5B9ECC077633}" type="slidenum">
              <a:rPr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636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B-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D98D576-A93E-4A83-AEFD-5B9ECC077633}" type="slidenum">
              <a:rPr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253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.pptx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24861" y="1194846"/>
            <a:ext cx="7748672" cy="1470025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dirty="0">
                <a:latin typeface="等线" panose="02010600030101010101" pitchFamily="2" charset="-122"/>
                <a:ea typeface="等线" panose="02010600030101010101" pitchFamily="2" charset="-122"/>
              </a:rPr>
              <a:t>PS </a:t>
            </a:r>
            <a:r>
              <a:rPr lang="zh-CN" altLang="en-US" sz="3600" dirty="0">
                <a:latin typeface="等线" panose="02010600030101010101" pitchFamily="2" charset="-122"/>
                <a:ea typeface="等线" panose="02010600030101010101" pitchFamily="2" charset="-122"/>
              </a:rPr>
              <a:t>相关论文</a:t>
            </a:r>
          </a:p>
        </p:txBody>
      </p:sp>
      <p:sp>
        <p:nvSpPr>
          <p:cNvPr id="3" name="TextBox 6"/>
          <p:cNvSpPr txBox="1">
            <a:spLocks noChangeArrowheads="1"/>
          </p:cNvSpPr>
          <p:nvPr/>
        </p:nvSpPr>
        <p:spPr bwMode="auto">
          <a:xfrm>
            <a:off x="4662991" y="5482826"/>
            <a:ext cx="3834245" cy="737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刘之兵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r">
              <a:lnSpc>
                <a:spcPts val="2800"/>
              </a:lnSpc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2021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年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月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6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814112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整体设计</a:t>
            </a: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两个主要模块：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Communication Service (CS), Summation Service (SS)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210517A-8BD3-48B7-ABD0-9C926CBF9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431" y="2603053"/>
            <a:ext cx="5941290" cy="296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2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Summation Service (SS)</a:t>
            </a: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运行在每台机器的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CPU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上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可以是单独的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CPU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节点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也可以是运行独立训练任务，有空闲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CPU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和带宽资源的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GPU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节点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对比传统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进程，较为轻量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不执行完整的优化器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optimizer</a:t>
            </a: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只做梯度求和，然后发回给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CS</a:t>
            </a: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支持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RDMA</a:t>
            </a:r>
          </a:p>
          <a:p>
            <a:pPr lvl="2">
              <a:lnSpc>
                <a:spcPct val="150000"/>
              </a:lnSpc>
            </a:pP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289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Communication Service (CS)</a:t>
            </a: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功能：对单机内的多卡进行梯度聚合，与外部的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SS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进行通信，在同步分布式训练环境下，传递的是模型梯度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决定通信量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根据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GPU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和网卡拓扑选择最优局部张量聚合策略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支持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RDMA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898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设计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节点间通信</a:t>
                </a:r>
                <a:endParaRPr lang="en-US" altLang="zh-CN" sz="18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假设：节点间通信是全双工的，且可以被充分利用（通过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RDMA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拥塞控制算法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DCQCN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等）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每个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SS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负责聚合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x%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的数据，每一轮迭代中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此时对于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CPU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节点，接收发送 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𝑥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%×</m:t>
                    </m:r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Byte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的数据给每个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GPU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节点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对于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GPU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节点，网络通信量由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CS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和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SS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共同决定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故，分别考虑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GPU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节点和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CPU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节点作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PS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，其通信量为下列值时，通信最优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M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𝐶𝑃𝑈</m:t>
                              </m:r>
                            </m:sub>
                          </m:sSub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2(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𝑛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−1)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𝑘𝑛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−2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𝑘</m:t>
                          </m:r>
                        </m:den>
                      </m:f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𝑀</m:t>
                      </m:r>
                    </m:oMath>
                  </m:oMathPara>
                </a14:m>
                <a:endParaRPr lang="en-US" altLang="zh-CN" sz="1600" b="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M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𝐺𝑃𝑈</m:t>
                              </m:r>
                            </m:sub>
                          </m:sSub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𝑛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−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𝑘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𝑘𝑛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−2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𝑘</m:t>
                          </m:r>
                        </m:den>
                      </m:f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𝑀</m:t>
                      </m:r>
                    </m:oMath>
                  </m:oMathPara>
                </a14:m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7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176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756322" cy="648072"/>
          </a:xfrm>
        </p:spPr>
        <p:txBody>
          <a:bodyPr/>
          <a:lstStyle/>
          <a:p>
            <a:pPr algn="l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设计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ea typeface="等线" panose="02010600030101010101" pitchFamily="2" charset="-122"/>
                  </a:rPr>
                  <a:t>定理：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M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𝑆𝑆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𝐶𝑃𝑈</m:t>
                            </m:r>
                          </m:sub>
                        </m:sSub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2(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𝑛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−1)</m:t>
                        </m:r>
                      </m:num>
                      <m:den>
                        <m:sSup>
                          <m:s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+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𝑘𝑛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−2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𝑘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𝑀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, </m:t>
                    </m:r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M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𝑆𝑆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𝐺𝑃𝑈</m:t>
                            </m:r>
                          </m:sub>
                        </m:sSub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𝑛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−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𝑘</m:t>
                        </m:r>
                      </m:num>
                      <m:den>
                        <m:sSup>
                          <m:s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+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𝑘𝑛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−2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𝑘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𝑀</m:t>
                    </m:r>
                  </m:oMath>
                </a14:m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时，通信最优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证明：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对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GPU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机器，内部的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CS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向外发送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M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的数据，其中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M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𝑆𝑆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𝐺𝑃𝑈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发给内部的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SS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不通过网络；内部的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SS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接收除自身外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(n - 1)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台机器的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M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𝑆𝑆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𝐺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𝑃𝑈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的数据。通信时间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g</m:t>
                        </m:r>
                      </m:sub>
                    </m:sSub>
                  </m:oMath>
                </a14:m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𝑔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𝑀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+(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𝑛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−2)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M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𝑆𝑆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𝐺𝑃𝑈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相似的，若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k &gt; 0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，对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CPU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机器，通信时间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c</m:t>
                        </m:r>
                      </m:sub>
                    </m:sSub>
                  </m:oMath>
                </a14:m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𝑐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M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𝑆𝑆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𝐶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𝑃𝑈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CPU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机器与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GPU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机器的通信量总和应该满足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𝑀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𝑘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M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𝐶𝑃𝑈</m:t>
                              </m:r>
                            </m:sub>
                          </m:sSub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𝑛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M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𝐺𝑃𝑈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由实际通信时间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𝑡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max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⁡(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𝑡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𝑐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, 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𝑡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𝑔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，故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𝑡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𝑐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𝑡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时最优，联立求解得证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96" b="-1064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959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设计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最优通信时间为</a:t>
                </a:r>
                <a:endParaRPr lang="en-US" altLang="zh-CN" sz="18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8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opt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2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𝑛</m:t>
                          </m:r>
                          <m:d>
                            <m:d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𝑛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𝑀</m:t>
                          </m:r>
                        </m:num>
                        <m:den>
                          <m:d>
                            <m:d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+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𝑘𝑛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−2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n-US" altLang="zh-CN" sz="18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M</m:t>
                        </m:r>
                      </m:e>
                      <m:sub>
                        <m:sSub>
                          <m:sSubPr>
                            <m:ctrlPr>
                              <a:rPr lang="en-US" altLang="zh-CN" sz="180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𝑆𝑆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𝐺𝑃𝑈</m:t>
                            </m:r>
                          </m:sub>
                        </m:sSub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𝑛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−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𝑘</m:t>
                        </m:r>
                      </m:num>
                      <m:den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+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𝑘𝑛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−2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𝑘</m:t>
                        </m:r>
                      </m:den>
                    </m:f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𝑀</m:t>
                    </m:r>
                  </m:oMath>
                </a14:m>
                <a:r>
                  <a:rPr lang="en-US" altLang="zh-CN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可知，</a:t>
                </a:r>
                <a:endParaRPr lang="en-US" altLang="zh-CN" sz="18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当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k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𝑛</m:t>
                    </m:r>
                  </m:oMath>
                </a14:m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时，</a:t>
                </a:r>
                <a:r>
                  <a:rPr lang="en-US" altLang="zh-CN" sz="1600" dirty="0">
                    <a:ea typeface="等线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M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𝑆𝑆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𝐺𝑃𝑈</m:t>
                            </m:r>
                          </m:sub>
                        </m:sSub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=0</m:t>
                    </m:r>
                  </m:oMath>
                </a14:m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，不需要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SS</a:t>
                </a:r>
                <a:r>
                  <a:rPr lang="en-US" altLang="zh-CN" sz="1600" baseline="-250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GPU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，退化到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Non-Colocated PS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当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𝑘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=0</m:t>
                    </m:r>
                  </m:oMath>
                </a14:m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时，退化到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Allreduce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或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Colocated PS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7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133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设计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考虑加速比，相比较 </a:t>
                </a:r>
                <a:r>
                  <a:rPr lang="en-US" altLang="zh-CN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allreduce </a:t>
                </a:r>
                <a:r>
                  <a:rPr lang="zh-CN" altLang="en-US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的加速比记为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US" sz="18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𝛾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𝑎</m:t>
                        </m:r>
                      </m:sub>
                    </m:sSub>
                    <m:r>
                      <a:rPr lang="zh-CN" altLang="en-US" sz="1800" i="1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，</m:t>
                    </m:r>
                  </m:oMath>
                </a14:m>
                <a:r>
                  <a:rPr lang="zh-CN" altLang="en-US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相较 </a:t>
                </a:r>
                <a:r>
                  <a:rPr lang="en-US" altLang="zh-CN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Non-Colocated PS </a:t>
                </a:r>
                <a:r>
                  <a:rPr lang="zh-CN" altLang="en-US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的加速比记为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US" sz="18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𝛾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𝑝</m:t>
                        </m:r>
                      </m:sub>
                    </m:sSub>
                  </m:oMath>
                </a14:m>
                <a:endParaRPr lang="en-US" altLang="zh-CN" sz="18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𝛾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𝑎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𝑘𝑛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−2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𝑘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sz="1600" b="0" dirty="0">
                  <a:ea typeface="等线" panose="02010600030101010101" pitchFamily="2" charset="-12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𝛾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𝑝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+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𝑘𝑛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−2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𝑘</m:t>
                          </m:r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2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𝑘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𝑛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若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𝑘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𝑛</m:t>
                    </m:r>
                  </m:oMath>
                </a14:m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或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𝑛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，</a:t>
                </a:r>
                <a:r>
                  <a:rPr lang="en-US" altLang="zh-CN" sz="1600" dirty="0">
                    <a:ea typeface="等线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𝛾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𝑎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=2</m:t>
                    </m:r>
                  </m:oMath>
                </a14:m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当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k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很小时，</a:t>
                </a:r>
                <a:r>
                  <a:rPr lang="en-US" altLang="zh-CN" sz="1600" dirty="0">
                    <a:ea typeface="等线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𝛾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较大，此时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Non-Colocated PS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被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CPU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瓶颈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𝑘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，增加更多的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CPU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效果不明显，此时瓶颈在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GPU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节点的网络带宽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例：若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n = 32, k =16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，此时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𝛾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𝑎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=1.46</m:t>
                    </m:r>
                  </m:oMath>
                </a14:m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，</a:t>
                </a:r>
                <a:r>
                  <a:rPr lang="en-US" altLang="zh-CN" sz="1600" dirty="0">
                    <a:ea typeface="等线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𝛾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𝑝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=1.52</m:t>
                    </m:r>
                  </m:oMath>
                </a14:m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，即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BytePS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超过它们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46%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、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52%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7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874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节点内通信</a:t>
            </a:r>
            <a:endParaRPr lang="en-US" altLang="zh-CN" sz="1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GPU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节点内通常有多个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GPU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CS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需要在与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SS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通信前聚合张量，在与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SS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通信后广播张量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可能会导致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PCIe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链路拥塞，无法充分利用网络带宽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同一个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GPU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集群中不同节点内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GPU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拓扑可能不同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246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4905632" cy="45259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节点内典型拓扑一：</a:t>
            </a: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PCIe-only</a:t>
            </a: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两颗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NUMA CPU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通过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QPI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连接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每个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NUMA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节点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4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块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GPU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卡，之间用两个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PCIe switch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连接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网卡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100Gbps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，通过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PCIe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连接到其中一个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CPU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上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图中所有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PCIe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连接都是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PCIe 3.0 x16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（理论带宽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128Gbps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）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内存和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QPI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带宽大于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300Gbps</a:t>
            </a:r>
          </a:p>
          <a:p>
            <a:pPr lvl="1">
              <a:lnSpc>
                <a:spcPct val="150000"/>
              </a:lnSpc>
            </a:pP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9CDF63D-BA13-467C-9437-E0590D468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832" y="2805004"/>
            <a:ext cx="2755557" cy="211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75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设计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 PCIe Only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测量结果</a:t>
            </a:r>
            <a:endParaRPr lang="en-US" altLang="zh-CN" sz="1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GPU-to-GPU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内存拷贝带宽约为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同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PCIe switch 105 Gbps</a:t>
            </a: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跨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PCIe switch 80 Gbps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现有训练框架没有考虑这些细节，从而在跨 </a:t>
            </a: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PCIe switch </a:t>
            </a: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访存时存在性能瓶颈</a:t>
            </a:r>
            <a:endParaRPr lang="en-US" altLang="zh-CN" sz="1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例：</a:t>
            </a:r>
            <a:r>
              <a:rPr lang="en-US" altLang="zh-CN" sz="1600" dirty="0" err="1">
                <a:latin typeface="等线" panose="02010600030101010101" pitchFamily="2" charset="-122"/>
                <a:ea typeface="等线" panose="02010600030101010101" pitchFamily="2" charset="-122"/>
              </a:rPr>
              <a:t>TensorFLow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 PS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MXNet PS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Horovod Hierarchical Allreduce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等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166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3211" y="1588670"/>
            <a:ext cx="7889209" cy="4525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OSDI 2020, 《A Unified Architecture for Accelerating Distributed DNN Training in Heterogeneous GPU/CPU Clusters》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BytePS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系统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SC 2020</a:t>
            </a: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《Herring: Rethinking the Parameter Server at Scale for the Cloud》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495300" y="561380"/>
            <a:ext cx="1891640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rPr>
              <a:t>两篇论文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j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FFA5310-1AB9-4380-A358-41D65E82A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003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设计 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PCIe Only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CPU assisted aggregation</a:t>
                </a:r>
                <a:r>
                  <a:rPr lang="zh-CN" altLang="en-US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：同 </a:t>
                </a:r>
                <a:r>
                  <a:rPr lang="en-US" altLang="zh-CN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PCIe switch </a:t>
                </a:r>
                <a:r>
                  <a:rPr lang="zh-CN" altLang="en-US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上的 </a:t>
                </a:r>
                <a:r>
                  <a:rPr lang="en-US" altLang="zh-CN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GPU </a:t>
                </a:r>
                <a:r>
                  <a:rPr lang="zh-CN" altLang="en-US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先聚合，然后发给 </a:t>
                </a:r>
                <a:r>
                  <a:rPr lang="en-US" altLang="zh-CN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CPU</a:t>
                </a:r>
                <a:r>
                  <a:rPr lang="zh-CN" altLang="en-US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，让 </a:t>
                </a:r>
                <a:r>
                  <a:rPr lang="en-US" altLang="zh-CN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CPU </a:t>
                </a:r>
                <a:r>
                  <a:rPr lang="zh-CN" altLang="en-US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做全局聚合</a:t>
                </a:r>
                <a:endParaRPr lang="en-US" altLang="zh-CN" sz="18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步骤（设每个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PCIe switch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上有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𝑙</m:t>
                    </m:r>
                  </m:oMath>
                </a14:m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台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GPU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）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Reduce-Scatter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：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GPU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间通信量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 </m:t>
                    </m:r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𝑙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−1</m:t>
                            </m:r>
                          </m:e>
                        </m:d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𝑀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，结束后每个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GPU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有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𝑀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的聚合数据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GPU-CPU Copy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：每个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GPU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发送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𝑀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𝑙</m:t>
                        </m:r>
                      </m:den>
                    </m:f>
                  </m:oMath>
                </a14:m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CPU-Reduce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：本地聚合多个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PCIe switch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的数据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Networking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：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CS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与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SS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通信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CPU-GPU Copy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：每个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GPU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接收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𝑀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𝑙</m:t>
                        </m:r>
                      </m:den>
                    </m:f>
                  </m:oMath>
                </a14:m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All-Gather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：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GPU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间通信量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𝑙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−1</m:t>
                            </m:r>
                          </m:e>
                        </m:d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𝑀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  <a:blipFill>
                <a:blip r:embed="rId3"/>
                <a:stretch>
                  <a:fillRect l="-370" r="-1111" b="-53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AAEC443-D3B6-4156-B053-3C22BCC2C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177" y="3591108"/>
            <a:ext cx="2411795" cy="182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156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设计 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PCIe Only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CPU assisted aggregation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与直接对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8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块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GPU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做聚合操作相比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Collective Operation on 8 GPUs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：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2</m:t>
                        </m:r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2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𝑙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2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𝑙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𝑀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7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4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𝑀</m:t>
                    </m:r>
                  </m:oMath>
                </a14:m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CPU assisted aggregation PCIe switch to CPU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：</a:t>
                </a:r>
                <a:r>
                  <a:rPr lang="en-US" altLang="zh-CN" sz="1600" dirty="0">
                    <a:ea typeface="等线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𝑀</m:t>
                    </m:r>
                  </m:oMath>
                </a14:m>
                <a:endParaRPr lang="en-US" altLang="zh-CN" sz="1600" b="0" dirty="0">
                  <a:ea typeface="等线" panose="02010600030101010101" pitchFamily="2" charset="-122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CPU assisted aggregation PCIe switch to GPU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2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𝑙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−1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𝑙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𝑀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7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4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𝑀</m:t>
                    </m:r>
                  </m:oMath>
                </a14:m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  <a:blipFill>
                <a:blip r:embed="rId3"/>
                <a:stretch>
                  <a:fillRect l="-37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178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设计 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PCIe Only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最优性分析</a:t>
                </a:r>
                <a:endParaRPr lang="en-US" altLang="zh-CN" sz="18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抽象成层次化图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G = (V, E)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N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为叶子节点，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GPU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S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为中间节点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PCIe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switch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C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为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CPU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节点组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𝑉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𝑁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边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𝑒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表示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间的链路，带宽记为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b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，全双工上下行对等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𝑡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表示从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发往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的数据量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记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p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为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switch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的个数，每个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switch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连接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n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个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GPU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假设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G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是对称图，树的每一层的带宽相同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假设内存带宽和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QPI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带宽远大于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PCIe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带宽，不会成为瓶颈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  <a:blipFill>
                <a:blip r:embed="rId3"/>
                <a:stretch>
                  <a:fillRect l="-370" b="-633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B06B6C1-9334-401B-A58A-4077E6441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5724" y="2224215"/>
            <a:ext cx="3597313" cy="181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54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设计 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PCIe Only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最优性分析</a:t>
                </a:r>
                <a:endParaRPr lang="en-US" altLang="zh-CN" sz="18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目标：从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N</a:t>
                </a:r>
                <a:r>
                  <a:rPr lang="en-US" altLang="zh-CN" sz="1600" baseline="-250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0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GPU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到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N</a:t>
                </a:r>
                <a:r>
                  <a:rPr lang="en-US" altLang="zh-CN" sz="1600" baseline="-250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pn-1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的所有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GPU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之间数据求和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两种策略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CPU-assisted aggregation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，负责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y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比例的数据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暴力复制（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GPU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复制所有数据到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CPU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），负责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x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比例的数据通信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x + y = 1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Switch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和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CPU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之间的通信包含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n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次暴力复制和一次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CPU-assisted aggregation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𝑡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𝑛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𝑥𝑀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𝑦𝑀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𝑛𝑥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endParaRPr lang="en-US" altLang="zh-CN" sz="1600" b="0" dirty="0">
                  <a:latin typeface="等线" panose="02010600030101010101" pitchFamily="2" charset="-122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GPU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到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switch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之间的通信包含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1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次暴力复制和完整的的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CPU-assisted aggregation</a:t>
                </a:r>
              </a:p>
              <a:p>
                <a:pPr lvl="1">
                  <a:lnSpc>
                    <a:spcPct val="150000"/>
                  </a:lnSpc>
                  <a:defRPr/>
                </a:pPr>
                <a14:m>
                  <m:oMath xmlns:m="http://schemas.openxmlformats.org/officeDocument/2006/math">
                    <m:r>
                      <a:rPr kumimoji="0" lang="en-US" altLang="zh-CN" sz="16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𝑡</m:t>
                    </m:r>
                    <m:d>
                      <m:dPr>
                        <m:ctrlPr>
                          <a:rPr kumimoji="0" lang="en-US" altLang="zh-CN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CN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kumimoji="0" lang="en-US" altLang="zh-CN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𝑁</m:t>
                            </m:r>
                          </m:e>
                          <m:sub>
                            <m:r>
                              <a:rPr kumimoji="0" lang="en-US" altLang="zh-CN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𝑗</m:t>
                            </m:r>
                          </m:sub>
                        </m:sSub>
                        <m:r>
                          <a:rPr kumimoji="0" lang="en-US" altLang="zh-CN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, </m:t>
                        </m:r>
                        <m:sSub>
                          <m:sSubPr>
                            <m:ctrlPr>
                              <a:rPr kumimoji="0" lang="en-US" altLang="zh-CN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kumimoji="0" lang="en-US" altLang="zh-CN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altLang="zh-CN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kumimoji="0" lang="en-US" altLang="zh-CN" sz="16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r>
                      <a:rPr kumimoji="0" lang="en-US" altLang="zh-CN" sz="16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𝑥𝑀</m:t>
                    </m:r>
                    <m:r>
                      <a:rPr kumimoji="0" lang="en-US" altLang="zh-CN" sz="16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</m:t>
                    </m:r>
                    <m:f>
                      <m:fPr>
                        <m:ctrlPr>
                          <a:rPr kumimoji="0" lang="en-US" altLang="zh-CN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altLang="zh-CN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kumimoji="0" lang="en-US" altLang="zh-CN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zh-CN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0" lang="en-US" altLang="zh-CN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kumimoji="0" lang="en-US" altLang="zh-CN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kumimoji="0" lang="en-US" altLang="zh-CN" sz="16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kumimoji="0" lang="en-US" altLang="zh-CN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altLang="zh-CN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altLang="zh-CN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kumimoji="0" lang="en-US" altLang="zh-CN" sz="16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CN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𝑦𝑀</m:t>
                    </m:r>
                    <m:r>
                      <a:rPr kumimoji="0" lang="en-US" altLang="zh-CN" sz="16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0" lang="en-US" altLang="zh-CN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zh-CN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kumimoji="0" lang="en-US" altLang="zh-CN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kumimoji="0" lang="en-US" altLang="zh-CN" sz="16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endParaRPr lang="en-US" altLang="zh-CN" sz="20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  <a:blipFill>
                <a:blip r:embed="rId3"/>
                <a:stretch>
                  <a:fillRect l="-370" r="-222" b="-121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198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设计 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PCIe Only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最优性分析</a:t>
                </a:r>
                <a:endParaRPr lang="en-US" altLang="zh-CN" sz="18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作业完成时间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𝐽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max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⁡(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𝑡</m:t>
                        </m:r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𝑏</m:t>
                        </m:r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,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𝑡</m:t>
                        </m:r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𝑏</m:t>
                        </m:r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)</m:t>
                    </m:r>
                  </m:oMath>
                </a14:m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论文中的实验集群，</a:t>
                </a:r>
                <a:r>
                  <a:rPr lang="en-US" altLang="zh-CN" sz="1600" b="0" dirty="0">
                    <a:ea typeface="等线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𝑏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𝑏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=13.1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𝐺𝐵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/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𝑠</m:t>
                    </m:r>
                  </m:oMath>
                </a14:m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，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M = 1GB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，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n = 4</a:t>
                </a: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𝐽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max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⁡(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3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𝑥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+1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13.1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,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7−3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𝑥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52.4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)</m:t>
                    </m:r>
                  </m:oMath>
                </a14:m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x</a:t>
                </a:r>
                <a:r>
                  <a:rPr lang="en-US" altLang="zh-CN" sz="1600" baseline="300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*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= 1/5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时，最优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J</a:t>
                </a:r>
                <a:r>
                  <a:rPr lang="en-US" altLang="zh-CN" sz="1600" baseline="300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*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= 0.129 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对比纯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CPU-assisted aggregation J = 0.141s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，与最优只差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9%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暴力复制严重依赖内存，与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CPU-assisted aggregation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相比需要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4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倍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CPU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带宽，而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CPU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带宽并没有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4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倍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PCIe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带宽那么多，尤其是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FP16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求和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综上，论文完全采用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CPU-assisted aggregation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  <a:blipFill>
                <a:blip r:embed="rId3"/>
                <a:stretch>
                  <a:fillRect l="-37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24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28CB996-04C3-45FF-8BF0-B963A888D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953" y="1481138"/>
            <a:ext cx="2110504" cy="143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563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设计 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PCIe Only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最优性分析</a:t>
                </a:r>
                <a:endParaRPr lang="en-US" altLang="zh-CN" sz="18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与环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allreduce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对比，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𝐽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𝑎𝑟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2</m:t>
                        </m:r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𝑛𝑝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−1</m:t>
                            </m:r>
                          </m:e>
                        </m:d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𝑀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𝑛𝑝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𝑏𝑜𝑡𝑡𝑙𝑒𝑛𝑒𝑐𝑘</m:t>
                            </m:r>
                          </m:sub>
                        </m:sSub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𝑀</m:t>
                        </m:r>
                      </m:num>
                      <m:den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𝑏𝑜𝑡𝑡𝑙𝑒𝑛𝑒𝑐𝑘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2(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𝑛𝑝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−1)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𝑛𝑝</m:t>
                        </m:r>
                      </m:den>
                    </m:f>
                  </m:oMath>
                </a14:m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CPU-assisted aggregation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𝐽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𝑐𝑎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func>
                      <m:func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𝑡</m:t>
                                </m:r>
                                <m:d>
                                  <m:d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𝑏</m:t>
                                </m:r>
                                <m:d>
                                  <m:d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𝑡</m:t>
                                </m:r>
                                <m:d>
                                  <m:d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𝑏</m:t>
                                </m:r>
                                <m:d>
                                  <m:d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𝑀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𝑏</m:t>
                        </m:r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max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⁡(1, 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2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𝑛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−1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𝑘𝑛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，其中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𝑘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𝑏</m:t>
                        </m:r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𝑏</m:t>
                        </m:r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实验环境下，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k = 1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，</a:t>
                </a:r>
                <a:r>
                  <a:rPr lang="en-US" altLang="zh-CN" sz="1600" dirty="0">
                    <a:ea typeface="等线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𝑏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𝑏𝑜𝑡𝑡𝑙𝑒𝑛𝑒𝑐𝑘</m:t>
                        </m:r>
                      </m:sub>
                    </m:sSub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𝑏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，由此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𝐽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𝑐𝑎</m:t>
                        </m:r>
                      </m:sub>
                    </m:sSub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𝐽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𝑎𝑟</m:t>
                        </m:r>
                      </m:sub>
                    </m:sSub>
                  </m:oMath>
                </a14:m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代入数据，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p = 2, n = 4,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𝑏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𝑏𝑜𝑡𝑡𝑙𝑒𝑛𝑒𝑐𝑘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=80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𝐺𝑏𝑝𝑠</m:t>
                    </m:r>
                  </m:oMath>
                </a14:m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𝑏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=105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𝐺𝑏𝑝𝑠</m:t>
                    </m:r>
                  </m:oMath>
                </a14:m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，</a:t>
                </a:r>
                <a:r>
                  <a:rPr lang="en-US" altLang="zh-CN" sz="1600" dirty="0">
                    <a:ea typeface="等线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𝐽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𝑐𝑎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𝐽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𝑎𝑟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小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23.7%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  <a:blipFill>
                <a:blip r:embed="rId3"/>
                <a:stretch>
                  <a:fillRect l="-37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921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NVLink-based Topology</a:t>
            </a: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两个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CPU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4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个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PCIe switch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，每个连接两块显卡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显卡间使用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NVLink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连接，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GPU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间总带宽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1.2 </a:t>
            </a:r>
            <a:r>
              <a:rPr lang="en-US" altLang="zh-CN" sz="1600" dirty="0" err="1">
                <a:latin typeface="等线" panose="02010600030101010101" pitchFamily="2" charset="-122"/>
                <a:ea typeface="等线" panose="02010600030101010101" pitchFamily="2" charset="-122"/>
              </a:rPr>
              <a:t>Tbps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网卡连接在其中一个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PCIe switch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上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与 </a:t>
            </a: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PCIe only </a:t>
            </a: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的区别</a:t>
            </a:r>
            <a:endParaRPr lang="en-US" altLang="zh-CN" sz="1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GPU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间通信可以完全避免使用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PCIe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带宽，因此不再需要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CPU-assisted aggregation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26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25F6D65-0642-42BB-9BC1-EFB04DCDC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119" y="1318173"/>
            <a:ext cx="2553792" cy="211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793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设计 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NVLink-based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存在的问题</a:t>
            </a:r>
            <a:endParaRPr lang="en-US" altLang="zh-CN" sz="1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拓扑不对称：网卡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Switch P</a:t>
            </a:r>
            <a:r>
              <a:rPr lang="en-US" altLang="zh-CN" sz="1600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0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 –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CPU</a:t>
            </a:r>
            <a:r>
              <a:rPr lang="en-US" altLang="zh-CN" sz="1600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0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带宽会被显卡和网卡竞争，也被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CS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和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SS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竞争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</a:t>
            </a:r>
            <a:r>
              <a:rPr lang="en-US" altLang="zh-CN" sz="1600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0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 –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CPU</a:t>
            </a:r>
            <a:r>
              <a:rPr lang="en-US" altLang="zh-CN" sz="1600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0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带宽成为瓶颈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设计：使用 </a:t>
            </a: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Reduce  + Broadcast </a:t>
            </a: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而不是环</a:t>
            </a:r>
            <a:endParaRPr lang="en-US" altLang="zh-CN" sz="1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所有张量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reduce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到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GPU</a:t>
            </a:r>
            <a:r>
              <a:rPr lang="en-US" altLang="zh-CN" sz="1600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复制到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CPU</a:t>
            </a:r>
            <a:r>
              <a:rPr lang="en-US" altLang="zh-CN" sz="1600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0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内存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CS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 SS  CS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复制到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GPU</a:t>
            </a:r>
            <a:r>
              <a:rPr lang="en-US" altLang="zh-CN" sz="1600" baseline="-25000" dirty="0"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2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显存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  <a:sym typeface="Wingdings" panose="05000000000000000000" pitchFamily="2" charset="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Broadcast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到其他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GPU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从而 </a:t>
            </a: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GPU </a:t>
            </a: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间通信不使用 </a:t>
            </a: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P</a:t>
            </a:r>
            <a:r>
              <a:rPr lang="en-US" altLang="zh-CN" sz="1800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0</a:t>
            </a: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 –</a:t>
            </a: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CPU</a:t>
            </a:r>
            <a:r>
              <a:rPr lang="en-US" altLang="zh-CN" sz="1800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0  </a:t>
            </a: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带宽，网卡可以跑满 </a:t>
            </a: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100 Gbps </a:t>
            </a: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带宽</a:t>
            </a:r>
            <a:endParaRPr lang="en-US" altLang="zh-CN" sz="18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27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BC6A1E8-28F7-4723-834E-DF5A3A004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151" y="3138616"/>
            <a:ext cx="2893521" cy="233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351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设计 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NVLink-based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分析</a:t>
            </a:r>
            <a:endParaRPr lang="en-US" altLang="zh-CN" sz="1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GPU</a:t>
            </a:r>
            <a:r>
              <a:rPr lang="en-US" altLang="zh-CN" sz="1600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成为热点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但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NVLink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高带宽使其不会成为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GPU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间通信的瓶颈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</a:t>
            </a:r>
            <a:r>
              <a:rPr lang="en-US" altLang="zh-CN" sz="1600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 – CPU</a:t>
            </a:r>
            <a:r>
              <a:rPr lang="en-US" altLang="zh-CN" sz="1600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0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带宽几乎等于网卡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100Gbps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带宽，也不会成为瓶颈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因此不会有节点内瓶颈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对比 </a:t>
            </a: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NCCL </a:t>
            </a: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解决方案</a:t>
            </a:r>
            <a:endParaRPr lang="en-US" altLang="zh-CN" sz="1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NCCL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倾向于使用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</a:t>
            </a:r>
            <a:r>
              <a:rPr lang="en-US" altLang="zh-CN" sz="1600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0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 – CPU</a:t>
            </a:r>
            <a:r>
              <a:rPr lang="en-US" altLang="zh-CN" sz="1600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0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因为与网卡更近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存在节点内瓶颈链路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BC6A1E8-28F7-4723-834E-DF5A3A004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864" y="4185535"/>
            <a:ext cx="2893521" cy="233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456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关于其他拓扑的讨论</a:t>
            </a:r>
            <a:endParaRPr lang="en-US" altLang="zh-CN" sz="1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每种拓扑都值得单独设计，没有一劳永逸的最优方案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但以上两种具有代表性，也是服务器厂家和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Nvidia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推荐的拓扑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总结两条原则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当两个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GPU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在不同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switch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下时，避免直接的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GPU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间显存数据拷贝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最小化对网卡和显卡共用的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PCIe switch – CPU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链路的使用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664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3212" y="1588670"/>
            <a:ext cx="7785768" cy="4525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BytePS 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的动机、思路、设计、实现和效果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Herring 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的动机、思路、设计、实现和效果</a:t>
            </a:r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总结</a:t>
            </a:r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495300" y="561380"/>
            <a:ext cx="1054100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j-cs"/>
              </a:rPr>
              <a:t>提纲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FFA5310-1AB9-4380-A358-41D65E82A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6028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设计 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其他拓扑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通用思路</a:t>
            </a:r>
            <a:endParaRPr lang="en-US" altLang="zh-CN" sz="1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设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S</a:t>
            </a:r>
            <a:r>
              <a:rPr lang="en-US" altLang="zh-CN" sz="1600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n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表示同时与显卡和网卡相连的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PCIe switch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S</a:t>
            </a:r>
            <a:r>
              <a:rPr lang="en-US" altLang="zh-CN" sz="1600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g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表示只与显卡相连的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PCIe switch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如果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S</a:t>
            </a:r>
            <a:r>
              <a:rPr lang="en-US" altLang="zh-CN" sz="1600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n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 &gt; 0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且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S</a:t>
            </a:r>
            <a:r>
              <a:rPr lang="en-US" altLang="zh-CN" sz="1600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g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 &gt; 0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，拓扑不对称，则应使用类似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NVLink-based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的方案，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CS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使用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reduce +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broadcast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，保证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root GPU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不会和网卡竞争带宽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如果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S</a:t>
            </a:r>
            <a:r>
              <a:rPr lang="en-US" altLang="zh-CN" sz="1600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n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 = 0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或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S</a:t>
            </a:r>
            <a:r>
              <a:rPr lang="en-US" altLang="zh-CN" sz="1600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g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 = 0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，拓扑对称，则应使用类似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PCIe-only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的方案，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CS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使用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reduce-scatter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和 </a:t>
            </a:r>
            <a:r>
              <a:rPr lang="en-US" altLang="zh-CN" sz="1600" dirty="0" err="1">
                <a:latin typeface="等线" panose="02010600030101010101" pitchFamily="2" charset="-122"/>
                <a:ea typeface="等线" panose="02010600030101010101" pitchFamily="2" charset="-122"/>
              </a:rPr>
              <a:t>allgather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平衡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PCIe switch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间的流量。如果没有部署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NVLink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，还应该使用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CPU-assisted aggregation</a:t>
            </a:r>
          </a:p>
          <a:p>
            <a:pPr lvl="1">
              <a:lnSpc>
                <a:spcPct val="150000"/>
              </a:lnSpc>
            </a:pP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0884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设计 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其他拓扑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其他常见拓扑</a:t>
            </a:r>
            <a:endParaRPr lang="en-US" altLang="zh-CN" sz="1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多网卡拓扑：只是改变了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S</a:t>
            </a:r>
            <a:r>
              <a:rPr lang="en-US" altLang="zh-CN" sz="1600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n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和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S</a:t>
            </a:r>
            <a:r>
              <a:rPr lang="en-US" altLang="zh-CN" sz="1600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g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的值，上述规则适用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GPU-direct RDMA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(GDR)</a:t>
            </a:r>
          </a:p>
          <a:p>
            <a:pPr lvl="2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GDR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可以减少不必要的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PCIe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通信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要求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GPU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和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RDMA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网卡在同一个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PCIe switch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上，否则即使使用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100GbE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网卡可能也难以达到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50Gbps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带宽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不符合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PCIe-only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的特点，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NVLink-based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已经不存在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PCIe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瓶颈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大部分云平台如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AWS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并不支持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GDR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，所以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BytePS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不支持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GDR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展望未来</a:t>
            </a:r>
            <a:endParaRPr lang="en-US" altLang="zh-CN" sz="1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设计一种分析器，自动检测拓扑，测量带宽，生成最佳策略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7339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Summation Service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5296328" cy="45259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Summation Service</a:t>
            </a: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传统的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会存在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CPU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瓶颈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实验：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CPU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机器运行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optimizer</a:t>
            </a: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原因分析：内存带宽瓶颈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六通道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DDR4 2666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内存读写带宽之和可达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1024 Gbps</a:t>
            </a:r>
          </a:p>
          <a:p>
            <a:pPr lvl="2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Adam optimizer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需要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10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倍于梯度大小的带宽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100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Gbps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网卡需要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200 Gbps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的带宽（读写之和）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综上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1024 Gbps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的内存带宽不足以支撑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Adam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处理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100 Gbps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的梯度流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7350A94-AFE3-4CF5-A869-E857EEE8D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279" y="2837049"/>
            <a:ext cx="2504335" cy="205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5291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Summation Service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4587411" cy="45259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CPU </a:t>
            </a: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擅长做 </a:t>
            </a: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summation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Optimizer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的工作可以分为两步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Gradient summation</a:t>
            </a:r>
          </a:p>
          <a:p>
            <a:pPr lvl="2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Parameter update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CPU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的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AVX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指令集擅长做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summation</a:t>
            </a:r>
          </a:p>
          <a:p>
            <a:pPr lvl="2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FP16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和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FP32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吞吐量超过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200 Gbps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，高于网卡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100 Gbps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的带宽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不会成为瓶颈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33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413C886-6EE3-4C79-9010-6450A4B2A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565" y="2535148"/>
            <a:ext cx="2691269" cy="230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201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Summation Service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设计</a:t>
            </a:r>
            <a:endParaRPr lang="en-US" altLang="zh-CN" sz="1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CPU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做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summation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（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Summation Service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）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AVX + OpenMP</a:t>
            </a:r>
          </a:p>
          <a:p>
            <a:pPr lvl="2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Carefully implementation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GPU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做参数更新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计算密集型任务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效果：</a:t>
            </a: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3 </a:t>
            </a: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个 </a:t>
            </a: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CPU </a:t>
            </a: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核心可以达到 </a:t>
            </a: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100 Gbps </a:t>
            </a: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吞吐量</a:t>
            </a:r>
            <a:endParaRPr lang="en-US" altLang="zh-CN" sz="1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34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5D6DB93-F078-4825-97D6-BEBD188CC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152" y="4865424"/>
            <a:ext cx="4453847" cy="174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3437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Summation Service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开销代价</a:t>
                </a:r>
                <a:endParaRPr lang="en-US" altLang="zh-CN" sz="18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GPU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需要额外的多次参数更新，传统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PS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只需要一次更新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定义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𝑜𝑣𝑒𝑟h𝑒𝑎𝑑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𝐹𝐿𝑂𝑃𝑠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 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𝑓𝑜𝑟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 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𝑝𝑎𝑟𝑎𝑚𝑒𝑡𝑒𝑟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 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𝑢𝑝𝑑𝑎𝑡𝑒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𝐹𝐿𝑂𝑃𝑠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 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𝑓𝑜𝑟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 (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𝐹𝑃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 + 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𝐵𝑃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)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（设 </a:t>
                </a:r>
                <a:r>
                  <a:rPr lang="en-US" altLang="zh-CN" sz="1600" dirty="0" err="1">
                    <a:latin typeface="等线" panose="02010600030101010101" pitchFamily="2" charset="-122"/>
                    <a:ea typeface="等线" panose="02010600030101010101" pitchFamily="2" charset="-122"/>
                  </a:rPr>
                  <a:t>batchsize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= 1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）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测试结果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VGG-16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𝑜𝑣𝑒𝑟h𝑒𝑎𝑑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138 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𝑀𝐹𝐿𝑂𝑃𝑠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32 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𝐺𝐹𝐿𝑂𝑃𝑠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&lt;0.5%</m:t>
                    </m:r>
                  </m:oMath>
                </a14:m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ResNet-50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：</a:t>
                </a:r>
                <a:r>
                  <a:rPr lang="en-US" altLang="zh-CN" sz="1600" b="0" dirty="0">
                    <a:ea typeface="等线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𝑜𝑣𝑒𝑟h𝑒𝑎𝑑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26 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𝑀𝐹𝐿𝑂𝑃𝑠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7.8 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𝐺𝐹𝐿𝑂𝑃𝑠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&lt;0.5%</m:t>
                    </m:r>
                  </m:oMath>
                </a14:m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BERT-large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：</a:t>
                </a:r>
                <a:r>
                  <a:rPr lang="en-US" altLang="zh-CN" sz="1600" b="0" dirty="0">
                    <a:ea typeface="等线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𝑜𝑣𝑒𝑟h𝑒𝑎𝑑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387 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𝑀𝐹𝐿𝑂𝑃𝑠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494 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𝐺𝐹𝐿𝑂𝑃𝑠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&lt;0.5%</m:t>
                    </m:r>
                  </m:oMath>
                </a14:m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结论：相比较性能提升，开销不大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当 </a:t>
                </a:r>
                <a:r>
                  <a:rPr lang="en-US" altLang="zh-CN" sz="1600" dirty="0" err="1">
                    <a:latin typeface="等线" panose="02010600030101010101" pitchFamily="2" charset="-122"/>
                    <a:ea typeface="等线" panose="02010600030101010101" pitchFamily="2" charset="-122"/>
                  </a:rPr>
                  <a:t>batchsize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变大，每个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batch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更新一次，开销会更小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  <a:blipFill>
                <a:blip r:embed="rId3"/>
                <a:stretch>
                  <a:fillRect l="-370" b="-229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35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0C5CD44-1CB3-4C60-8FFB-2CA6AD4F6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869" y="3429000"/>
            <a:ext cx="2504335" cy="205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54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Summation Service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支持异步训练</a:t>
            </a:r>
            <a:endParaRPr lang="en-US" altLang="zh-CN" sz="1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传统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支持异步训练的依据：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有最新的参数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SS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不含参数，不支持传统异步训练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新设计来使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SS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支持异步训练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GPU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更新参数，计算“参数差”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delta parameter</a:t>
            </a:r>
          </a:p>
          <a:p>
            <a:pPr lvl="2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CS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发送“参数差”，接收最新的参数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SS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不断累加“参数差”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36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25FAAC2-440B-4D13-B992-2DD9FBEBA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598" y="4666160"/>
            <a:ext cx="4542803" cy="177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0870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Summation Service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支持异步训练</a:t>
            </a:r>
            <a:endParaRPr lang="en-US" altLang="zh-CN" sz="1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传统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支持异步训练的依据：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有最新的参数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(Asynchronous Parallel algorithm)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SS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不含参数，不支持传统异步训练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新设计来使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SS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支持异步训练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GPU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更新参数，计算“参数差”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delta parameter</a:t>
            </a:r>
          </a:p>
          <a:p>
            <a:pPr lvl="2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CS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发送“参数差”，接收最新的参数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SS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不断累加“参数差”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37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25FAAC2-440B-4D13-B992-2DD9FBEBA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598" y="4666160"/>
            <a:ext cx="4542803" cy="177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17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Summation Service 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异步训练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定理：</a:t>
                </a:r>
                <a:r>
                  <a:rPr lang="en-US" altLang="zh-CN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BytePS </a:t>
                </a:r>
                <a:r>
                  <a:rPr lang="zh-CN" altLang="en-US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的异步算法和 </a:t>
                </a:r>
                <a:r>
                  <a:rPr lang="en-US" altLang="zh-CN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PS </a:t>
                </a:r>
                <a:r>
                  <a:rPr lang="zh-CN" altLang="en-US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的异步并行算法等价</a:t>
                </a:r>
                <a:endParaRPr lang="en-US" altLang="zh-CN" sz="18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证明</a:t>
                </a:r>
                <a:endParaRPr lang="en-US" altLang="zh-CN" sz="18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记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optimizer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为函数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f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，则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optimization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操作可以表示为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𝑤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，</a:t>
                </a:r>
                <a:r>
                  <a:rPr lang="en-US" altLang="zh-CN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表示 </a:t>
                </a:r>
                <a:r>
                  <a:rPr lang="en-US" altLang="zh-CN" sz="1600" dirty="0" err="1">
                    <a:latin typeface="等线" panose="02010600030101010101" pitchFamily="2" charset="-122"/>
                    <a:ea typeface="等线" panose="02010600030101010101" pitchFamily="2" charset="-122"/>
                  </a:rPr>
                  <a:t>CS</a:t>
                </a:r>
                <a:r>
                  <a:rPr lang="en-US" altLang="zh-CN" sz="1600" baseline="-25000" dirty="0" err="1">
                    <a:latin typeface="等线" panose="02010600030101010101" pitchFamily="2" charset="-122"/>
                    <a:ea typeface="等线" panose="02010600030101010101" pitchFamily="2" charset="-122"/>
                  </a:rPr>
                  <a:t>i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在第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t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轮更新时的梯度，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𝑖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∈[1,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记 </a:t>
                </a:r>
                <a:r>
                  <a:rPr lang="en-US" altLang="zh-CN" sz="1600" dirty="0" err="1">
                    <a:latin typeface="等线" panose="02010600030101010101" pitchFamily="2" charset="-122"/>
                    <a:ea typeface="等线" panose="02010600030101010101" pitchFamily="2" charset="-122"/>
                  </a:rPr>
                  <a:t>w</a:t>
                </a:r>
                <a:r>
                  <a:rPr lang="en-US" altLang="zh-CN" sz="1600" baseline="-25000" dirty="0" err="1">
                    <a:latin typeface="等线" panose="02010600030101010101" pitchFamily="2" charset="-122"/>
                    <a:ea typeface="等线" panose="02010600030101010101" pitchFamily="2" charset="-122"/>
                  </a:rPr>
                  <a:t>ps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是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PS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的参数，</a:t>
                </a:r>
                <a:r>
                  <a:rPr lang="en-US" altLang="zh-CN" sz="1600" dirty="0" err="1">
                    <a:latin typeface="等线" panose="02010600030101010101" pitchFamily="2" charset="-122"/>
                    <a:ea typeface="等线" panose="02010600030101010101" pitchFamily="2" charset="-122"/>
                  </a:rPr>
                  <a:t>w</a:t>
                </a:r>
                <a:r>
                  <a:rPr lang="en-US" altLang="zh-CN" sz="1600" baseline="-25000" dirty="0" err="1">
                    <a:latin typeface="等线" panose="02010600030101010101" pitchFamily="2" charset="-122"/>
                    <a:ea typeface="等线" panose="02010600030101010101" pitchFamily="2" charset="-122"/>
                  </a:rPr>
                  <a:t>byteps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是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BytePS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的参数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记 </a:t>
                </a:r>
                <a:r>
                  <a:rPr lang="en-US" altLang="zh-CN" sz="1600" dirty="0" err="1">
                    <a:latin typeface="等线" panose="02010600030101010101" pitchFamily="2" charset="-122"/>
                    <a:ea typeface="等线" panose="02010600030101010101" pitchFamily="2" charset="-122"/>
                  </a:rPr>
                  <a:t>w</a:t>
                </a:r>
                <a:r>
                  <a:rPr lang="en-US" altLang="zh-CN" sz="1600" baseline="-25000" dirty="0" err="1">
                    <a:latin typeface="等线" panose="02010600030101010101" pitchFamily="2" charset="-122"/>
                    <a:ea typeface="等线" panose="02010600030101010101" pitchFamily="2" charset="-122"/>
                  </a:rPr>
                  <a:t>i</a:t>
                </a:r>
                <a:r>
                  <a:rPr lang="en-US" altLang="zh-CN" sz="1600" baseline="-250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, t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是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PS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的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worker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或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BytePS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的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CS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在第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t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轮的参数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初始化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CS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和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SS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的参数都为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w</a:t>
                </a:r>
                <a:r>
                  <a:rPr lang="en-US" altLang="zh-CN" sz="1600" baseline="-250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0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，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T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轮更新后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𝑝𝑠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𝑇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𝑖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𝑛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𝑓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𝑖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,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𝑏𝑦𝑡𝑒𝑝𝑠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𝑇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𝑖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𝑛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  <a:blipFill>
                <a:blip r:embed="rId3"/>
                <a:stretch>
                  <a:fillRect l="-370" b="-1118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7583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Summation Service 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异步训练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证明：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𝑝𝑠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8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𝑇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𝑖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𝑛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−1</m:t>
                            </m:r>
                          </m:sup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𝑓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𝑖</m:t>
                                </m:r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,</m:t>
                                </m:r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)</m:t>
                            </m:r>
                          </m:e>
                        </m:nary>
                      </m:e>
                    </m:nary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𝑏𝑦𝑡𝑒𝑝𝑠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8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𝑇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𝑖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𝑛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−1</m:t>
                            </m:r>
                          </m:sup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altLang="zh-CN" sz="1600" b="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若能对 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∀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𝑖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,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𝑡</m:t>
                    </m:r>
                  </m:oMath>
                </a14:m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证明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𝑓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𝑖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,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则原式得证，下面采用归纳法证明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t = 1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时，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PS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的 </a:t>
                </a:r>
                <a:r>
                  <a:rPr lang="en-US" altLang="zh-CN" sz="1600" dirty="0" err="1">
                    <a:latin typeface="等线" panose="02010600030101010101" pitchFamily="2" charset="-122"/>
                    <a:ea typeface="等线" panose="02010600030101010101" pitchFamily="2" charset="-122"/>
                  </a:rPr>
                  <a:t>worker</a:t>
                </a:r>
                <a:r>
                  <a:rPr lang="en-US" altLang="zh-CN" sz="1600" baseline="-25000" dirty="0" err="1">
                    <a:latin typeface="等线" panose="02010600030101010101" pitchFamily="2" charset="-122"/>
                    <a:ea typeface="等线" panose="02010600030101010101" pitchFamily="2" charset="-122"/>
                  </a:rPr>
                  <a:t>i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推送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𝑔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𝑖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,1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到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PS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，收到更新的梯度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𝑝𝑠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,1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+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𝑓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𝑖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,1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200" b="0" i="1" dirty="0">
                  <a:latin typeface="Cambria Math" panose="02040503050406030204" pitchFamily="18" charset="0"/>
                  <a:ea typeface="等线" panose="02010600030101010101" pitchFamily="2" charset="-122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BytePS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的 </a:t>
                </a:r>
                <a:r>
                  <a:rPr lang="en-US" altLang="zh-CN" sz="1600" dirty="0" err="1">
                    <a:latin typeface="等线" panose="02010600030101010101" pitchFamily="2" charset="-122"/>
                    <a:ea typeface="等线" panose="02010600030101010101" pitchFamily="2" charset="-122"/>
                  </a:rPr>
                  <a:t>CS</a:t>
                </a:r>
                <a:r>
                  <a:rPr lang="en-US" altLang="zh-CN" sz="1600" baseline="-25000" dirty="0" err="1">
                    <a:latin typeface="等线" panose="02010600030101010101" pitchFamily="2" charset="-122"/>
                    <a:ea typeface="等线" panose="02010600030101010101" pitchFamily="2" charset="-122"/>
                  </a:rPr>
                  <a:t>i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推送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𝑓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𝑖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,1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600" dirty="0">
                    <a:ea typeface="等线" panose="02010600030101010101" pitchFamily="2" charset="-122"/>
                  </a:rPr>
                  <a:t>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到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SS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，得到</a:t>
                </a:r>
                <a:r>
                  <a:rPr lang="zh-CN" altLang="en-US" sz="1600" dirty="0">
                    <a:ea typeface="等线" panose="02010600030101010101" pitchFamily="2" charset="-122"/>
                  </a:rPr>
                  <a:t>更新</a:t>
                </a:r>
                <a:r>
                  <a:rPr lang="en-US" altLang="zh-CN" sz="1600" dirty="0">
                    <a:ea typeface="等线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𝑏𝑦𝑡𝑒𝑝𝑠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,1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+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𝑓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𝑖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,1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2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故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t = 1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时，</a:t>
                </a:r>
                <a:r>
                  <a:rPr lang="en-US" altLang="zh-CN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𝑓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𝑖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,1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成立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若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𝑡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𝑘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(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𝑘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≥1)</m:t>
                    </m:r>
                  </m:oMath>
                </a14:m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时，原式成立，则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𝑔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𝑖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𝑘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+1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由同一个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计算得到，相似的，可得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1200150" lvl="2" indent="-342900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𝑝𝑠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𝑘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+1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𝑘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+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𝑓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𝑖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,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𝑘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，</a:t>
                </a:r>
                <a:r>
                  <a:rPr lang="en-US" altLang="zh-CN" sz="1600" dirty="0">
                    <a:ea typeface="等线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𝑏𝑦𝑡𝑒𝑝𝑠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𝑘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+1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𝑘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+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𝑓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𝑖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,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𝑘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1200150" lvl="2" indent="-342900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故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t = k + 1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时，</a:t>
                </a:r>
                <a:r>
                  <a:rPr lang="en-US" altLang="zh-CN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𝑓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𝑖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,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𝑘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</a:p>
              <a:p>
                <a:pPr marL="914400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综上所述，对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𝑡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𝑓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𝑖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,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成立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𝑝𝑠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𝑏𝑦𝑡𝑒𝑝𝑠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得证，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BytePS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异步算法与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PS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的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Asynchronous Parallel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等效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  <a:blipFill>
                <a:blip r:embed="rId3"/>
                <a:stretch>
                  <a:fillRect l="-370" t="-6873" b="-145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759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背景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分布式深度神经网络训练</a:t>
            </a:r>
            <a:endParaRPr lang="en-US" altLang="zh-CN" sz="1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三个步骤：前向传播，反向传播，参数更新（网络通信，瓶颈）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典型 </a:t>
            </a: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(</a:t>
            </a: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土豪</a:t>
            </a: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?) </a:t>
            </a: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的 </a:t>
            </a: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GPU </a:t>
            </a: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集群的配置</a:t>
            </a:r>
            <a:endParaRPr lang="en-US" altLang="zh-CN" sz="1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几百到几千个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GPU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节点，每个节点多块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GPU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卡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节点间使用告诉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RDMA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网络连接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一大堆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CPU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核心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数百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GB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的内存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数张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100Gb/s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网卡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假设单个训练任务</a:t>
            </a:r>
            <a:endParaRPr lang="en-US" altLang="zh-CN" sz="1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占用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n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台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GPU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节点，模型大小为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M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字节，单机上下行网络带宽是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B</a:t>
            </a: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为方便推理，假设个节点只有一张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GPU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卡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8373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实现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代码构成</a:t>
            </a:r>
            <a:endParaRPr lang="en-US" altLang="zh-CN" sz="1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核心：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C++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PyTorch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TensorFlow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MXNet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插件：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C++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Python</a:t>
            </a: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总计：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7.8k lines of Python code </a:t>
            </a:r>
          </a:p>
          <a:p>
            <a:pPr lvl="2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10k lines of C++ code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2574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实现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多阶段流水线</a:t>
            </a: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基于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P3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-US" altLang="zh-CN" sz="1600" dirty="0" err="1">
                <a:latin typeface="等线" panose="02010600030101010101" pitchFamily="2" charset="-122"/>
                <a:ea typeface="等线" panose="02010600030101010101" pitchFamily="2" charset="-122"/>
              </a:rPr>
              <a:t>ByteScheduler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的思想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PCIe-only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拓扑，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CS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工作有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6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个步骤，对应到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BytePS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的六个运行时流水线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每个流水阶段时一个独立线程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每个流水阶段对应一个张量的优先队列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大的张量被切分为小块，不超过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4MB</a:t>
            </a: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赋优先级的方式和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P3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-US" altLang="zh-CN" sz="1600" dirty="0" err="1">
                <a:latin typeface="等线" panose="02010600030101010101" pitchFamily="2" charset="-122"/>
                <a:ea typeface="等线" panose="02010600030101010101" pitchFamily="2" charset="-122"/>
              </a:rPr>
              <a:t>ByteScheduler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类似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4155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实现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定位 </a:t>
            </a: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RDMA </a:t>
            </a: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性能问题</a:t>
            </a: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机器间通信使用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RDMA RoCEv2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协议，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100 </a:t>
            </a:r>
            <a:r>
              <a:rPr lang="en-US" altLang="zh-CN" sz="1600" dirty="0" err="1">
                <a:latin typeface="等线" panose="02010600030101010101" pitchFamily="2" charset="-122"/>
                <a:ea typeface="等线" panose="02010600030101010101" pitchFamily="2" charset="-122"/>
              </a:rPr>
              <a:t>GbE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网卡，全双工网络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RDMA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内存管理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传统实现：单边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RDMA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操作（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READ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和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WRITE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）需要两次通信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3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获得远程地址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3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读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写数据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内存“零拷贝”：使用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RDMA WRITE</a:t>
            </a:r>
          </a:p>
          <a:p>
            <a:pPr lvl="3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DNN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训练每轮发送数据“位置”相同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3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第一次通信前初始化张量、注册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RDMA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网卡缓冲区、交换远程地址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3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之后每轮重用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6742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实现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定位 </a:t>
            </a: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RDMA </a:t>
            </a: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性能问题</a:t>
            </a: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定位慢接收现象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SIGCOMM 2016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《RDMA Over Commodity Ethernet at Scale》</a:t>
            </a:r>
          </a:p>
          <a:p>
            <a:pPr lvl="3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网卡发送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PFC (Priority flow-control)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到网络上导致网络变慢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RDMA loopback traffic can cause internal incast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导致网卡产生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PFC</a:t>
            </a:r>
          </a:p>
          <a:p>
            <a:pPr lvl="3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当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CS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和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SS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都在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GPU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节点上时消耗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CPU-NIC PCIe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带宽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3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使用原生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RDMA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操作时，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NIC DMA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无法处理，导致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NIC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上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2:1 incast</a:t>
            </a:r>
          </a:p>
          <a:p>
            <a:pPr lvl="4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RX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和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loopback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两个输入，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DMA to memory engine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一个输出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3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解决方式：实现了一个共享内存数据通路，当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CS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和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SS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在同一个节点时使用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43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5266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实现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定位 </a:t>
            </a: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RDMA </a:t>
            </a: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性能问题</a:t>
            </a: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定位慢接收现象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RDMA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不使用“页对齐”的内存地址会触发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PFC</a:t>
            </a:r>
          </a:p>
          <a:p>
            <a:pPr lvl="3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猜想硬件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DMA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要求每个传送单元页对齐，如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4096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字节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3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解决方式：使用页对齐的内存地址，减少被覆写的页数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RDMA NIC RX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性能会被并发的发送所影响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3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解决方式：发送方每个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RDMA WRITE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发送一个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scatter-gather entry</a:t>
            </a:r>
          </a:p>
          <a:p>
            <a:pPr lvl="2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BytePS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使用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RDMA/RoCEv2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来解决多对一发送的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incast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问题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3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避免了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TCP/IP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 的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incast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和丢包问题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3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使用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lossless fabric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和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DCQCN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做拥塞控制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44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1222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实现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使用</a:t>
            </a:r>
            <a:endParaRPr lang="en-US" altLang="zh-CN" sz="1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简单易用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提供和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Horovod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PyTorch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原生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API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-US" altLang="zh-CN" sz="1600" dirty="0" err="1">
                <a:latin typeface="等线" panose="02010600030101010101" pitchFamily="2" charset="-122"/>
                <a:ea typeface="等线" panose="02010600030101010101" pitchFamily="2" charset="-122"/>
              </a:rPr>
              <a:t>Tensorflow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原生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API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类似的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Python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接口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在某些例子中，甚至只需要把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import </a:t>
            </a:r>
            <a:r>
              <a:rPr lang="en-US" altLang="zh-CN" sz="1600" dirty="0" err="1">
                <a:latin typeface="等线" panose="02010600030101010101" pitchFamily="2" charset="-122"/>
                <a:ea typeface="等线" panose="02010600030101010101" pitchFamily="2" charset="-122"/>
              </a:rPr>
              <a:t>horovod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改成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import </a:t>
            </a:r>
            <a:r>
              <a:rPr lang="en-US" altLang="zh-CN" sz="1600" dirty="0" err="1">
                <a:latin typeface="等线" panose="02010600030101010101" pitchFamily="2" charset="-122"/>
                <a:ea typeface="等线" panose="02010600030101010101" pitchFamily="2" charset="-122"/>
              </a:rPr>
              <a:t>byteps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即可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45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8365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评估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使用生产集群</a:t>
            </a:r>
            <a:endParaRPr lang="en-US" altLang="zh-CN" sz="1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非抢占式资源调度，所有测试最多用了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5%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的集群可用资源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大 </a:t>
            </a: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batch size</a:t>
            </a: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充分利用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GPU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显存，但是通信瓶颈减少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使用小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batch size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可以突出加速效果，但是浪费显存资源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展示的效果是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BytePS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加速比的下界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虽然不能公开测试用的内部模型，但是它们都很有代表性</a:t>
            </a:r>
            <a:endParaRPr lang="en-US" altLang="zh-CN" sz="1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提供一个复现用的测试代码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我们和最先进的 </a:t>
            </a: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PS </a:t>
            </a: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和 </a:t>
            </a: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allreduce </a:t>
            </a: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实现做对比，但没有修改他们</a:t>
            </a:r>
            <a:endParaRPr lang="en-US" altLang="zh-CN" sz="1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这些实现没有使用之前提到的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RDMA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优化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46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7972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评估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测试集群</a:t>
            </a:r>
            <a:endParaRPr lang="en-US" altLang="zh-CN" sz="1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RoCEv2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网络全双工带宽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每台机器装有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100 </a:t>
            </a:r>
            <a:r>
              <a:rPr lang="en-US" altLang="zh-CN" sz="1600" dirty="0" err="1">
                <a:latin typeface="等线" panose="02010600030101010101" pitchFamily="2" charset="-122"/>
                <a:ea typeface="等线" panose="02010600030101010101" pitchFamily="2" charset="-122"/>
              </a:rPr>
              <a:t>GbE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 NIC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47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584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评估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机器间性能优化：与理论最优只差 </a:t>
            </a: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1-9%</a:t>
            </a:r>
            <a:endParaRPr lang="zh-CN" altLang="en-US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48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CEE204-CFE6-4E66-B3E6-691D26571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456" y="2764465"/>
            <a:ext cx="4993240" cy="219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7519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评估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4025776" cy="45259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利用 </a:t>
            </a: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CPU </a:t>
            </a: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节点</a:t>
            </a:r>
            <a:endParaRPr lang="en-US" altLang="zh-CN" sz="1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使用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CPU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节点可以最多加速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20%</a:t>
            </a: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集群中空闲至少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4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个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CPU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核心的机器多的是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成本为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0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（或者远小于昂贵的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GPU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的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10%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）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最大加速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45%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NVLink-based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的效果更好，因为瓶颈在于通信，而不是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PCIe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链路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49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0C73CEA-CA8C-4C0E-9558-E1C3338D7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072332"/>
            <a:ext cx="4191656" cy="358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908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背景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环 </a:t>
                </a:r>
                <a:r>
                  <a:rPr lang="en-US" altLang="zh-CN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Allreduce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花费时间为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2</m:t>
                        </m:r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𝑛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−1</m:t>
                            </m:r>
                          </m:e>
                        </m:d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𝑀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𝑛𝐵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，已经于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2009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年被证明带宽最优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假设：没有额外资源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  <a:sym typeface="Wingdings" panose="05000000000000000000" pitchFamily="2" charset="2"/>
                  </a:rPr>
                  <a:t>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  <a:sym typeface="Wingdings" panose="05000000000000000000" pitchFamily="2" charset="2"/>
                  </a:rPr>
                  <a:t>没法利用非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  <a:sym typeface="Wingdings" panose="05000000000000000000" pitchFamily="2" charset="2"/>
                  </a:rPr>
                  <a:t>worker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  <a:sym typeface="Wingdings" panose="05000000000000000000" pitchFamily="2" charset="2"/>
                  </a:rPr>
                  <a:t>的其他节点，只在同构集群最优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Parameter Server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Non-Colocated mode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非混布模式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(k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个独立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PS)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PS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节点收发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𝑛𝑀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𝑘</m:t>
                        </m:r>
                      </m:den>
                    </m:f>
                    <m:r>
                      <a:rPr lang="zh-CN" altLang="en-US" sz="1600" i="1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，</m:t>
                    </m:r>
                  </m:oMath>
                </a14:m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worker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节点收发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M</m:t>
                    </m:r>
                  </m:oMath>
                </a14:m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k = n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时，效率最高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k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 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  <m:f>
                      <m:f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时，比环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allreduce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效率低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7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graphicFrame>
        <p:nvGraphicFramePr>
          <p:cNvPr id="6" name="对象 5">
            <a:hlinkClick r:id="" action="ppaction://ole?verb=0"/>
            <a:extLst>
              <a:ext uri="{FF2B5EF4-FFF2-40B4-BE49-F238E27FC236}">
                <a16:creationId xmlns:a16="http://schemas.microsoft.com/office/drawing/2014/main" id="{EC096103-C225-469E-9E5A-C793EC458A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7571611"/>
              </p:ext>
            </p:extLst>
          </p:nvPr>
        </p:nvGraphicFramePr>
        <p:xfrm>
          <a:off x="6058397" y="2277613"/>
          <a:ext cx="494803" cy="3715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3" imgW="3081830" imgH="2312003" progId="PowerPoint.Show.12">
                  <p:embed/>
                </p:oleObj>
              </mc:Choice>
              <mc:Fallback>
                <p:oleObj name="Presentation" r:id="rId3" imgW="3081830" imgH="2312003" progId="PowerPoint.Show.12">
                  <p:embed/>
                  <p:pic>
                    <p:nvPicPr>
                      <p:cNvPr id="6" name="对象 5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6E15E5F3-E718-46BE-B0CD-56B687557C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58397" y="2277613"/>
                        <a:ext cx="494803" cy="3715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238BB620-3968-4381-A6D0-41D04281CE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02" r="52166" b="32535"/>
          <a:stretch/>
        </p:blipFill>
        <p:spPr>
          <a:xfrm>
            <a:off x="5609967" y="3326583"/>
            <a:ext cx="2837296" cy="168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1018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评估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适应节点间拓扑</a:t>
            </a:r>
            <a:endParaRPr lang="en-US" altLang="zh-CN" sz="18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50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167E699-B17A-4F5F-A878-B678FF8F3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949" y="2614789"/>
            <a:ext cx="4932254" cy="249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445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评估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可扩展性</a:t>
            </a:r>
            <a:endParaRPr lang="en-US" altLang="zh-CN" sz="18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51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A7F229-C813-4C41-A42C-7F3626F62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89" y="2249583"/>
            <a:ext cx="7234221" cy="322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993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观察与讨论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BytePS </a:t>
            </a: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即使没有额外 </a:t>
            </a: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CPU </a:t>
            </a: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节点也比 </a:t>
            </a: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Allreduce </a:t>
            </a: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效果好</a:t>
            </a:r>
            <a:endParaRPr lang="en-US" altLang="zh-CN" sz="1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更好的节点内优化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GPU </a:t>
            </a: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集群调度器应该考虑动态的 </a:t>
            </a: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CPU </a:t>
            </a: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资源</a:t>
            </a:r>
            <a:endParaRPr lang="en-US" altLang="zh-CN" sz="1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GPU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数量放缩会影响收敛精度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CPU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数量只影响训练速度不影响模型收敛，但更多的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CPU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节点能提高训练速度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模型并行支持</a:t>
            </a:r>
            <a:endParaRPr lang="en-US" altLang="zh-CN" sz="1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对于某些依赖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Allreduce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操作的模型并行的框架如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Megatron-LM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和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Mesh-</a:t>
            </a:r>
            <a:r>
              <a:rPr lang="en-US" altLang="zh-CN" sz="1600" dirty="0" err="1">
                <a:latin typeface="等线" panose="02010600030101010101" pitchFamily="2" charset="-122"/>
                <a:ea typeface="等线" panose="02010600030101010101" pitchFamily="2" charset="-122"/>
              </a:rPr>
              <a:t>TenslorFlow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，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BytePS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也能加速他们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52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2963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背景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PS </a:t>
            </a: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结构的优点</a:t>
            </a:r>
            <a:endParaRPr lang="en-US" altLang="zh-CN" sz="1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两跳通信：延迟具有鲁棒性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异步参数同步：不会被掉队者拖慢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更少的带宽需求：收发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M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的参数，而不是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Allreduce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 的接近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2M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PS </a:t>
            </a: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结构的缺点</a:t>
            </a:r>
            <a:endParaRPr lang="en-US" altLang="zh-CN" sz="1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带宽使用不均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更多的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worker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导致更多的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TCP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流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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TCP’s head-of-line blocking</a:t>
            </a: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出现掉队者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爆发式通信</a:t>
            </a:r>
            <a:endParaRPr lang="en-US" altLang="zh-CN" sz="1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把参数当作原子单元，不同层之间按顺序反向传播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在某个瞬间只有部分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有通信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53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6853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背景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PS </a:t>
            </a: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结构的缺点</a:t>
            </a:r>
            <a:endParaRPr lang="en-US" altLang="zh-CN" sz="1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带宽使用不均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爆发式通信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网络拥塞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少量的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与大量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worker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通信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worker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与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间的链路成为瓶颈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BytePS </a:t>
            </a: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的问题</a:t>
            </a:r>
            <a:endParaRPr lang="en-US" altLang="zh-CN" sz="1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依赖以太网和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TCP</a:t>
            </a: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不同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间参数分片优化不够，限制扩展性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54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0713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背景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Allreduce </a:t>
            </a: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的缺点</a:t>
            </a:r>
            <a:endParaRPr lang="en-US" altLang="zh-CN" sz="1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环实现跳数太多，延迟大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其他实现无法充分利用带宽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发送数据量相比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更大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梯度压缩方法</a:t>
            </a:r>
            <a:endParaRPr lang="en-US" altLang="zh-CN" sz="1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梯度数量压缩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基于梯度稀疏的方法：错误补偿机制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减少更新频率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相比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Allreduce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的优势：步数更少，不产生中间结果，梯度压缩策略可以更灵活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55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0696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Herring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实现：</a:t>
            </a: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Elastic Fabric Adapter(EFA) + balanced fusion buffer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特点</a:t>
            </a:r>
            <a:endParaRPr lang="en-US" altLang="zh-CN" sz="1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继承了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的优点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更低的带宽占用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稳定的两跳通信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精心优化的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fusion buffer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实现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高效利用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EFA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支持框架</a:t>
            </a:r>
            <a:endParaRPr lang="en-US" altLang="zh-CN" sz="1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TensorFlow, PyTorch, MXNet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假设同样数量的 </a:t>
            </a: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worker </a:t>
            </a: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和 </a:t>
            </a: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server</a:t>
            </a: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，网络带宽相同</a:t>
            </a:r>
            <a:endParaRPr lang="en-US" altLang="zh-CN" sz="18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56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1136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Herring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Elastic Fabric Adapter(EFA) 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AWS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云上的两台服务器间有上百条可能通路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EFA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充分利用多条可能路径进行通信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切分数据到多个以太网巨型帧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(Ethernet jumbo frame)</a:t>
            </a: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寻路算法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equal-cost multi-path routing (ECMP)</a:t>
            </a: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支持消息乱序传递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57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7456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Herring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Balanced fusion buffers (BFB)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存在的问题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把变量当作不可分割的原子单位，每个变量放在一台服务器上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反向传播过程中梯度计算是顺序的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数据传输在时间上不均衡，且随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数量增加而加剧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3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任意时刻，有些服务器发送接收大量数据，有些服务器少一些甚至没有</a:t>
            </a:r>
          </a:p>
          <a:p>
            <a:pPr lvl="4">
              <a:lnSpc>
                <a:spcPct val="150000"/>
              </a:lnSpc>
            </a:pP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58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23D2E5C-EA05-4744-BFFF-A89798CDA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471" y="4082306"/>
            <a:ext cx="4767209" cy="263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757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Herring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Balanced fusion buffers (BFB)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存在的问题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数据传输在时间上不均衡，且随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数量增加而加剧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3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例：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BERT-large 398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个可训练的变量，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256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台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PS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256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台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worker</a:t>
            </a:r>
          </a:p>
          <a:p>
            <a:pPr lvl="4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有些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PS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 有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 1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个变量，有些有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2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个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4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有些服务器更新完一个参数，之后整个反向传播过程都不再工作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4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当某个参数过大时，情况更糟，如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embedding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层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31M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参数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4">
              <a:lnSpc>
                <a:spcPct val="150000"/>
              </a:lnSpc>
            </a:pP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59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497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背景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Parameter Server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Colocated mode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混布模式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利用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GPU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节点的空闲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CPU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资源，开一个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PS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进程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实际效果同环 </a:t>
                </a: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allreduce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，</a:t>
                </a:r>
                <a:r>
                  <a:rPr lang="en-US" altLang="zh-CN" sz="1600" dirty="0">
                    <a:ea typeface="等线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2</m:t>
                        </m:r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𝑛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−1</m:t>
                            </m:r>
                          </m:e>
                        </m:d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𝑀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𝑛𝐵</m:t>
                        </m:r>
                      </m:den>
                    </m:f>
                  </m:oMath>
                </a14:m>
                <a:endParaRPr lang="en-US" altLang="zh-CN" sz="1600" b="0" dirty="0">
                  <a:ea typeface="等线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总结</a:t>
                </a:r>
                <a:endParaRPr lang="en-US" altLang="zh-CN" sz="18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效率区别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PS </a:t>
                </a: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支持异步更新，但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457200" lvl="1" indent="258763">
                  <a:lnSpc>
                    <a:spcPct val="150000"/>
                  </a:lnSpc>
                  <a:buNone/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异步更新可能会导致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457200" lvl="1" indent="258763">
                  <a:lnSpc>
                    <a:spcPct val="150000"/>
                  </a:lnSpc>
                  <a:buNone/>
                </a:pPr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模型收敛变慢</a:t>
                </a:r>
                <a:endPara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7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38BB620-3968-4381-A6D0-41D04281CE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142" r="2871" b="33242"/>
          <a:stretch/>
        </p:blipFill>
        <p:spPr>
          <a:xfrm>
            <a:off x="5830887" y="1901247"/>
            <a:ext cx="2682918" cy="15277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7539BF0-5DE1-44A3-B7E9-5936EA240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752" y="3819748"/>
            <a:ext cx="5177481" cy="180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039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Herring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Balanced fusion buffers (BFB)</a:t>
            </a: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工作流程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BFB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在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GPU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显存中累积参数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BFB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大小超过阈值后，复制到内存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切分成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N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片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(N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为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数量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)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，发给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PS</a:t>
            </a: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第 </a:t>
            </a:r>
            <a:r>
              <a:rPr lang="en-US" altLang="zh-CN" sz="1600" dirty="0" err="1">
                <a:latin typeface="等线" panose="02010600030101010101" pitchFamily="2" charset="-122"/>
                <a:ea typeface="等线" panose="02010600030101010101" pitchFamily="2" charset="-122"/>
              </a:rPr>
              <a:t>i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个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接收各个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worker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发送的第 </a:t>
            </a:r>
            <a:r>
              <a:rPr lang="en-US" altLang="zh-CN" sz="1600" dirty="0" err="1">
                <a:latin typeface="等线" panose="02010600030101010101" pitchFamily="2" charset="-122"/>
                <a:ea typeface="等线" panose="02010600030101010101" pitchFamily="2" charset="-122"/>
              </a:rPr>
              <a:t>i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片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BFB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切片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60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D8AA49A-71DF-4C09-946D-42AA44D20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686" y="4132407"/>
            <a:ext cx="4690627" cy="258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973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Herring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Balanced fusion buffers without negotiation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BFB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有效的条件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每个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worker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在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BFB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中排列梯度的偏移量要保持一致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每个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worker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发送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BFB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的顺序保持一致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实现方式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给每个参数指定一个索引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索引由第一个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worker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第一轮迭代的计算顺序决定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61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FF683D0-338D-42A2-938D-CFD3A170C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810" y="4535145"/>
            <a:ext cx="5178379" cy="218633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311F87E-23F4-4048-BE71-0AF4F81BC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016" y="4813033"/>
            <a:ext cx="6249966" cy="167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1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Herring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Balanced fusion buffers without negotiation</a:t>
            </a: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第一轮之后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计算梯度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放到对应的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BFB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的对应位置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当一个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BFB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中的参数都准备完毕，发送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BFB</a:t>
            </a:r>
          </a:p>
          <a:p>
            <a:pPr lvl="1">
              <a:lnSpc>
                <a:spcPct val="150000"/>
              </a:lnSpc>
            </a:pP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62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C549610-F9FB-440D-8081-293765DC5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63" y="4298729"/>
            <a:ext cx="4222237" cy="166271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D562852-A0F4-4CB2-9DFF-C14446CCF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048" y="4300546"/>
            <a:ext cx="3762703" cy="182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045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Herring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Balanced fusion buffers without negotiation</a:t>
            </a: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对比其他实现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目前没有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(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作者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)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已知的带梯度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fusion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的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实现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Horovod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的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fusion buffer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每次通信前有一个协商阶段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3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各个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worker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协商梯度发送顺序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3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额外的协商阶段开销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71700" lvl="4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协商开销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171700" lvl="4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梯度计算完不能马上放入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buffer</a:t>
            </a:r>
          </a:p>
          <a:p>
            <a:pPr marL="2171700" lvl="4" indent="-342900">
              <a:lnSpc>
                <a:spcPct val="150000"/>
              </a:lnSpc>
              <a:buFont typeface="+mj-lt"/>
              <a:buAutoNum type="arabicPeriod"/>
            </a:pP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63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3EE5A3B-5877-4FF4-9315-6DF115844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993" y="4958953"/>
            <a:ext cx="3978166" cy="160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092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Herring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Proxy Parameter Server</a:t>
            </a: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单个作业没法跑满网络带宽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直接运行两个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server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进程导致连接数翻倍（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N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 2N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，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N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为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worker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数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）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引入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proxy PS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进程，每个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server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运行多个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proxy PS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Proxy PS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与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进程通过共享内存通信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64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38C53EF-1E71-4A07-B260-29C9219E9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00433"/>
            <a:ext cx="3728699" cy="52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100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Herring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Herring </a:t>
            </a: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工作流</a:t>
            </a:r>
            <a:endParaRPr lang="en-US" altLang="zh-CN" sz="1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第一轮迭代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计算梯度，得到变量，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node0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按计算顺序给变量打索引标签，从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0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到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M-1 (M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是模型中的可训练变量个数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)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，广播给所有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worker</a:t>
            </a: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所有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worker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根据集群大小、模型大小计算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BFB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大小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所有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worker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计算变量在第几个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BFB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，及其在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BFB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中的偏移量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65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5962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Herring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Herring </a:t>
            </a: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工作流</a:t>
            </a:r>
            <a:endParaRPr lang="en-US" altLang="zh-CN" sz="1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随后每轮迭代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第一步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3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复制反向传播计算完的梯度到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BFB</a:t>
            </a:r>
          </a:p>
          <a:p>
            <a:pPr lvl="3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使用 </a:t>
            </a:r>
            <a:r>
              <a:rPr lang="en-US" altLang="zh-CN" sz="1600" dirty="0" err="1">
                <a:latin typeface="等线" panose="02010600030101010101" pitchFamily="2" charset="-122"/>
                <a:ea typeface="等线" panose="02010600030101010101" pitchFamily="2" charset="-122"/>
              </a:rPr>
              <a:t>MPI_Barrier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等待同节点不同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GPU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中一个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BFB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准备完成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3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使用 </a:t>
            </a:r>
            <a:r>
              <a:rPr lang="en-US" altLang="zh-CN" sz="1600" dirty="0" err="1">
                <a:latin typeface="等线" panose="02010600030101010101" pitchFamily="2" charset="-122"/>
                <a:ea typeface="等线" panose="02010600030101010101" pitchFamily="2" charset="-122"/>
              </a:rPr>
              <a:t>ncclReduceScatter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通过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NVLink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做节点内平均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第二步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3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把 </a:t>
            </a:r>
            <a:r>
              <a:rPr lang="en-US" altLang="zh-CN" sz="1600" dirty="0" err="1">
                <a:latin typeface="等线" panose="02010600030101010101" pitchFamily="2" charset="-122"/>
                <a:ea typeface="等线" panose="02010600030101010101" pitchFamily="2" charset="-122"/>
              </a:rPr>
              <a:t>n</a:t>
            </a:r>
            <a:r>
              <a:rPr lang="en-US" altLang="zh-CN" sz="1600" baseline="-25000" dirty="0" err="1">
                <a:latin typeface="等线" panose="02010600030101010101" pitchFamily="2" charset="-122"/>
                <a:ea typeface="等线" panose="02010600030101010101" pitchFamily="2" charset="-122"/>
              </a:rPr>
              <a:t>GPU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个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GPU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中的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1/</a:t>
            </a:r>
            <a:r>
              <a:rPr lang="en-US" altLang="zh-CN" sz="1600" dirty="0" err="1">
                <a:latin typeface="等线" panose="02010600030101010101" pitchFamily="2" charset="-122"/>
                <a:ea typeface="等线" panose="02010600030101010101" pitchFamily="2" charset="-122"/>
              </a:rPr>
              <a:t>n</a:t>
            </a:r>
            <a:r>
              <a:rPr lang="en-US" altLang="zh-CN" sz="1600" baseline="-25000" dirty="0" err="1">
                <a:latin typeface="等线" panose="02010600030101010101" pitchFamily="2" charset="-122"/>
                <a:ea typeface="等线" panose="02010600030101010101" pitchFamily="2" charset="-122"/>
              </a:rPr>
              <a:t>GPU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的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BFB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中的数据通过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PCIe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复制到内存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3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带宽为 </a:t>
            </a:r>
            <a:r>
              <a:rPr lang="en-US" altLang="zh-CN" sz="1600" dirty="0" err="1">
                <a:latin typeface="等线" panose="02010600030101010101" pitchFamily="2" charset="-122"/>
                <a:ea typeface="等线" panose="02010600030101010101" pitchFamily="2" charset="-122"/>
              </a:rPr>
              <a:t>n</a:t>
            </a:r>
            <a:r>
              <a:rPr lang="en-US" altLang="zh-CN" sz="1600" baseline="-25000" dirty="0" err="1">
                <a:latin typeface="等线" panose="02010600030101010101" pitchFamily="2" charset="-122"/>
                <a:ea typeface="等线" panose="02010600030101010101" pitchFamily="2" charset="-122"/>
              </a:rPr>
              <a:t>PCIe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 x </a:t>
            </a:r>
            <a:r>
              <a:rPr lang="en-US" altLang="zh-CN" sz="1600" dirty="0" err="1">
                <a:latin typeface="等线" panose="02010600030101010101" pitchFamily="2" charset="-122"/>
                <a:ea typeface="等线" panose="02010600030101010101" pitchFamily="2" charset="-122"/>
              </a:rPr>
              <a:t>bw</a:t>
            </a:r>
            <a:r>
              <a:rPr lang="en-US" altLang="zh-CN" sz="1600" baseline="-25000" dirty="0" err="1">
                <a:latin typeface="等线" panose="02010600030101010101" pitchFamily="2" charset="-122"/>
                <a:ea typeface="等线" panose="02010600030101010101" pitchFamily="2" charset="-122"/>
              </a:rPr>
              <a:t>PCIe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3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这里如果采用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NCCL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实现则只会使用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1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条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PCIe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链路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66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5722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Herring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Herring </a:t>
            </a: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工作流</a:t>
            </a:r>
            <a:endParaRPr lang="en-US" altLang="zh-CN" sz="1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随后每轮迭代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第三步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3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Server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节点运行 </a:t>
            </a:r>
            <a:r>
              <a:rPr lang="en-US" altLang="zh-CN" sz="1600" dirty="0" err="1">
                <a:latin typeface="等线" panose="02010600030101010101" pitchFamily="2" charset="-122"/>
                <a:ea typeface="等线" panose="02010600030101010101" pitchFamily="2" charset="-122"/>
              </a:rPr>
              <a:t>n</a:t>
            </a:r>
            <a:r>
              <a:rPr lang="en-US" altLang="zh-CN" sz="1600" baseline="-25000" dirty="0" err="1">
                <a:latin typeface="等线" panose="02010600030101010101" pitchFamily="2" charset="-122"/>
                <a:ea typeface="等线" panose="02010600030101010101" pitchFamily="2" charset="-122"/>
              </a:rPr>
              <a:t>ServerProc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个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server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进程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3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每个进程从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N/</a:t>
            </a:r>
            <a:r>
              <a:rPr lang="en-US" altLang="zh-CN" sz="1600" dirty="0" err="1">
                <a:latin typeface="等线" panose="02010600030101010101" pitchFamily="2" charset="-122"/>
                <a:ea typeface="等线" panose="02010600030101010101" pitchFamily="2" charset="-122"/>
              </a:rPr>
              <a:t>n</a:t>
            </a:r>
            <a:r>
              <a:rPr lang="en-US" altLang="zh-CN" sz="1600" baseline="-25000" dirty="0" err="1">
                <a:latin typeface="等线" panose="02010600030101010101" pitchFamily="2" charset="-122"/>
                <a:ea typeface="等线" panose="02010600030101010101" pitchFamily="2" charset="-122"/>
              </a:rPr>
              <a:t>ServerProc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个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worker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接收 </a:t>
            </a:r>
            <a:r>
              <a:rPr lang="en-US" altLang="zh-CN" sz="1600" dirty="0" err="1">
                <a:latin typeface="等线" panose="02010600030101010101" pitchFamily="2" charset="-122"/>
                <a:ea typeface="等线" panose="02010600030101010101" pitchFamily="2" charset="-122"/>
              </a:rPr>
              <a:t>msg</a:t>
            </a:r>
            <a:r>
              <a:rPr lang="en-US" altLang="zh-CN" sz="1600" baseline="-25000" dirty="0" err="1">
                <a:latin typeface="等线" panose="02010600030101010101" pitchFamily="2" charset="-122"/>
                <a:ea typeface="等线" panose="02010600030101010101" pitchFamily="2" charset="-122"/>
              </a:rPr>
              <a:t>len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字节数据</a:t>
            </a:r>
          </a:p>
          <a:p>
            <a:pPr lvl="3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数据存入共享内存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3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当接收到一个完整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BFB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分片的数据后，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NC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进程平均梯度，并通知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server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进程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第四步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3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Server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节点上的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server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进程发送平均后的梯度回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worker</a:t>
            </a:r>
          </a:p>
          <a:p>
            <a:pPr lvl="3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Worker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使用第二步类似的方式，通过多个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PCIe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发给每个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GPU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部分数据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3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此时每个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GPU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有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1/</a:t>
            </a:r>
            <a:r>
              <a:rPr lang="en-US" altLang="zh-CN" sz="1600" dirty="0" err="1">
                <a:latin typeface="等线" panose="02010600030101010101" pitchFamily="2" charset="-122"/>
                <a:ea typeface="等线" panose="02010600030101010101" pitchFamily="2" charset="-122"/>
              </a:rPr>
              <a:t>n</a:t>
            </a:r>
            <a:r>
              <a:rPr lang="en-US" altLang="zh-CN" sz="1600" baseline="-25000" dirty="0" err="1">
                <a:latin typeface="等线" panose="02010600030101010101" pitchFamily="2" charset="-122"/>
                <a:ea typeface="等线" panose="02010600030101010101" pitchFamily="2" charset="-122"/>
              </a:rPr>
              <a:t>GPU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 BFB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的数据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67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1040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Herring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Herring </a:t>
            </a: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工作流</a:t>
            </a:r>
            <a:endParaRPr lang="en-US" altLang="zh-CN" sz="1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随后每轮迭代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第五步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3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考虑两种需要等待的情况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4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某些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GPU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还没有收到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1/</a:t>
            </a:r>
            <a:r>
              <a:rPr lang="en-US" altLang="zh-CN" sz="1600" dirty="0" err="1">
                <a:latin typeface="等线" panose="02010600030101010101" pitchFamily="2" charset="-122"/>
                <a:ea typeface="等线" panose="02010600030101010101" pitchFamily="2" charset="-122"/>
              </a:rPr>
              <a:t>n</a:t>
            </a:r>
            <a:r>
              <a:rPr lang="en-US" altLang="zh-CN" sz="1600" baseline="-25000" dirty="0" err="1">
                <a:latin typeface="等线" panose="02010600030101010101" pitchFamily="2" charset="-122"/>
                <a:ea typeface="等线" panose="02010600030101010101" pitchFamily="2" charset="-122"/>
              </a:rPr>
              <a:t>GPU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的数据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4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GPU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可能正在进行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reduce-scatter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操作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3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使用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600" dirty="0" err="1">
                <a:latin typeface="等线" panose="02010600030101010101" pitchFamily="2" charset="-122"/>
                <a:ea typeface="等线" panose="02010600030101010101" pitchFamily="2" charset="-122"/>
              </a:rPr>
              <a:t>MPI_Barrier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等待所有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BFB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上的 </a:t>
            </a:r>
            <a:r>
              <a:rPr lang="en-US" altLang="zh-CN" sz="1600" dirty="0" err="1">
                <a:latin typeface="等线" panose="02010600030101010101" pitchFamily="2" charset="-122"/>
                <a:ea typeface="等线" panose="02010600030101010101" pitchFamily="2" charset="-122"/>
              </a:rPr>
              <a:t>ncclReduceScatter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操作完成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3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执行 </a:t>
            </a:r>
            <a:r>
              <a:rPr lang="en-US" altLang="zh-CN" sz="1600" dirty="0" err="1">
                <a:latin typeface="等线" panose="02010600030101010101" pitchFamily="2" charset="-122"/>
                <a:ea typeface="等线" panose="02010600030101010101" pitchFamily="2" charset="-122"/>
              </a:rPr>
              <a:t>ncclAllGather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通过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NVLink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通信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第六步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3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把平局后的梯度交给深度学习框架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68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4376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Herring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Herring </a:t>
            </a: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工作流</a:t>
            </a:r>
            <a:endParaRPr lang="en-US" altLang="zh-CN" sz="18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69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102A1E-969A-4537-82A8-3724A95DE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020" y="2072685"/>
            <a:ext cx="6893960" cy="430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537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动机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观察结论一：</a:t>
            </a: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GPU </a:t>
            </a: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生产集群中有空闲 </a:t>
            </a: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CPU </a:t>
            </a: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和带宽资源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字节内部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GPU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集群三个月的负载曲线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20%-45% GPU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节点运行单独程序，带宽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715963" lvl="1" indent="0">
              <a:lnSpc>
                <a:spcPct val="150000"/>
              </a:lnSpc>
              <a:buNone/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没有被利用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CPU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利用率平均只有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20% -35%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思路：如果能使用 </a:t>
            </a: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Non-Colocated PS </a:t>
            </a: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利用空闲 </a:t>
            </a: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CPU </a:t>
            </a: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和带宽资源，可以加速训练</a:t>
            </a:r>
            <a:endParaRPr lang="en-US" altLang="zh-CN" sz="18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15569A-F544-4DDA-A991-0A83186F0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236" y="2298356"/>
            <a:ext cx="3592101" cy="122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66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测试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70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AB01FEC-95A7-410E-8389-FC4AF17CC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03" y="2296366"/>
            <a:ext cx="7779394" cy="313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110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测试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71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5D7BD85-EAD6-4FE5-A864-AA5479561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80" y="2440779"/>
            <a:ext cx="7736440" cy="304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887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总结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BytePS </a:t>
            </a: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主要解决的问题</a:t>
            </a:r>
            <a:endParaRPr lang="en-US" altLang="zh-CN" sz="1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传统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PS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 在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CPU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上运行完整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optimizer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，低效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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拆分成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SS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和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CS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如何均衡利用链路带宽资源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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针对不同拓扑，找到竞争、瓶颈，设计解决方案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Herring</a:t>
            </a: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充分利用公有云多个通路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 Elastic Fabric Adapter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传统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PS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worker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和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通信在时间维度上的分布不均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 Balanced fusion buffer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Allreduce </a:t>
            </a: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存在的问题</a:t>
            </a:r>
            <a:endParaRPr lang="en-US" altLang="zh-CN" sz="1800" dirty="0">
              <a:latin typeface="等线" panose="02010600030101010101" pitchFamily="2" charset="-122"/>
              <a:ea typeface="等线" panose="02010600030101010101" pitchFamily="2" charset="-122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无法利用环以外的资源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对梯度压缩技术不友好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各种实现要么跳数多延迟大，要么无法充分利用带宽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发送数据量相比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大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72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8375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/>
          <p:cNvSpPr txBox="1">
            <a:spLocks noChangeArrowheads="1"/>
          </p:cNvSpPr>
          <p:nvPr/>
        </p:nvSpPr>
        <p:spPr bwMode="auto">
          <a:xfrm>
            <a:off x="5072063" y="3714750"/>
            <a:ext cx="321468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000" b="1" dirty="0">
                <a:solidFill>
                  <a:srgbClr val="FFFF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谢谢！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6BF0406-8974-4642-A135-FBE282167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46528B-B9B9-4E68-8952-1F42D213A426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73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527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动机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观察结论二：已有的 </a:t>
            </a: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allreduce </a:t>
            </a: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和 </a:t>
            </a: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PS </a:t>
            </a: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架构存在缺点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无法利用额外的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CPU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和带宽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Allreduce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和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Colocated PS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无法利用额外的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CPU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和带宽资源，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k = 0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时最优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Non-</a:t>
            </a:r>
            <a:r>
              <a:rPr lang="en-US" altLang="zh-CN" sz="1600" dirty="0" err="1">
                <a:latin typeface="等线" panose="02010600030101010101" pitchFamily="2" charset="-122"/>
                <a:ea typeface="等线" panose="02010600030101010101" pitchFamily="2" charset="-122"/>
              </a:rPr>
              <a:t>Colocated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 PS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无法利用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GPU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节点的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CPU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和带宽资源，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k = n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时最优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0 &lt; k &lt; n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时，两者都不是最优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F6393E6-8FB9-43EB-A48B-2C84E8E8C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287" y="3893225"/>
            <a:ext cx="4349578" cy="223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25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561380"/>
            <a:ext cx="4025776" cy="648072"/>
          </a:xfrm>
        </p:spPr>
        <p:txBody>
          <a:bodyPr/>
          <a:lstStyle/>
          <a:p>
            <a:pPr algn="l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动机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解决方案：</a:t>
            </a: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BytePS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对任意的额外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CPU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和带宽资源，始终保持通信最优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适应资源的动态变化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可以理论证明，在不同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GPU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配置的计算节点上，针对不同的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PCIe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或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NVLink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拓扑，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BytePS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始终保持最优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包含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Allreduce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和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最优的情况，它们只是两种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BytePS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配置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通信时间接近理论最优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现有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PS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模式离理论最优很远，即使在消除了观察到的几种瓶颈之后，因此添加了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Summation Service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设计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对深度神经网络具有通用性，可以加速各种不同的深度神经网络训练框架，如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TensorFlow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PyTorch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MXNet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03C34-C4BA-4545-AC68-9E979B7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555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模板 中国科学院信息工程研究所PPT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模板 中国科学院信息工程研究所PPT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8734</TotalTime>
  <Words>5715</Words>
  <Application>Microsoft Office PowerPoint</Application>
  <PresentationFormat>全屏显示(4:3)</PresentationFormat>
  <Paragraphs>772</Paragraphs>
  <Slides>73</Slides>
  <Notes>68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82" baseType="lpstr">
      <vt:lpstr>等线</vt:lpstr>
      <vt:lpstr>Arial</vt:lpstr>
      <vt:lpstr>Calibri</vt:lpstr>
      <vt:lpstr>Calibri Light</vt:lpstr>
      <vt:lpstr>Cambria Math</vt:lpstr>
      <vt:lpstr>Office 主题</vt:lpstr>
      <vt:lpstr>模板 中国科学院信息工程研究所PPT模板</vt:lpstr>
      <vt:lpstr>1_模板 中国科学院信息工程研究所PPT模板</vt:lpstr>
      <vt:lpstr>Presentation</vt:lpstr>
      <vt:lpstr>PS 相关论文</vt:lpstr>
      <vt:lpstr>PowerPoint 演示文稿</vt:lpstr>
      <vt:lpstr>PowerPoint 演示文稿</vt:lpstr>
      <vt:lpstr>背景</vt:lpstr>
      <vt:lpstr>背景</vt:lpstr>
      <vt:lpstr>背景</vt:lpstr>
      <vt:lpstr>动机</vt:lpstr>
      <vt:lpstr>动机</vt:lpstr>
      <vt:lpstr>动机</vt:lpstr>
      <vt:lpstr>设计</vt:lpstr>
      <vt:lpstr>设计</vt:lpstr>
      <vt:lpstr>设计</vt:lpstr>
      <vt:lpstr>设计</vt:lpstr>
      <vt:lpstr>设计</vt:lpstr>
      <vt:lpstr>设计</vt:lpstr>
      <vt:lpstr>设计</vt:lpstr>
      <vt:lpstr>设计</vt:lpstr>
      <vt:lpstr>设计</vt:lpstr>
      <vt:lpstr>设计 PCIe Only</vt:lpstr>
      <vt:lpstr>设计 PCIe Only</vt:lpstr>
      <vt:lpstr>设计 PCIe Only</vt:lpstr>
      <vt:lpstr>设计 PCIe Only</vt:lpstr>
      <vt:lpstr>设计 PCIe Only</vt:lpstr>
      <vt:lpstr>设计 PCIe Only</vt:lpstr>
      <vt:lpstr>设计 PCIe Only</vt:lpstr>
      <vt:lpstr>设计</vt:lpstr>
      <vt:lpstr>设计 NVLink-based</vt:lpstr>
      <vt:lpstr>设计 NVLink-based</vt:lpstr>
      <vt:lpstr>设计</vt:lpstr>
      <vt:lpstr>设计 其他拓扑</vt:lpstr>
      <vt:lpstr>设计 其他拓扑</vt:lpstr>
      <vt:lpstr>Summation Service</vt:lpstr>
      <vt:lpstr>Summation Service</vt:lpstr>
      <vt:lpstr>Summation Service</vt:lpstr>
      <vt:lpstr>Summation Service</vt:lpstr>
      <vt:lpstr>Summation Service</vt:lpstr>
      <vt:lpstr>Summation Service</vt:lpstr>
      <vt:lpstr>Summation Service 异步训练</vt:lpstr>
      <vt:lpstr>Summation Service 异步训练</vt:lpstr>
      <vt:lpstr>实现</vt:lpstr>
      <vt:lpstr>实现</vt:lpstr>
      <vt:lpstr>实现</vt:lpstr>
      <vt:lpstr>实现</vt:lpstr>
      <vt:lpstr>实现</vt:lpstr>
      <vt:lpstr>实现</vt:lpstr>
      <vt:lpstr>评估</vt:lpstr>
      <vt:lpstr>评估</vt:lpstr>
      <vt:lpstr>评估</vt:lpstr>
      <vt:lpstr>评估</vt:lpstr>
      <vt:lpstr>评估</vt:lpstr>
      <vt:lpstr>评估</vt:lpstr>
      <vt:lpstr>观察与讨论</vt:lpstr>
      <vt:lpstr>背景</vt:lpstr>
      <vt:lpstr>背景</vt:lpstr>
      <vt:lpstr>背景</vt:lpstr>
      <vt:lpstr>Herring</vt:lpstr>
      <vt:lpstr>Herring</vt:lpstr>
      <vt:lpstr>Herring</vt:lpstr>
      <vt:lpstr>Herring</vt:lpstr>
      <vt:lpstr>Herring</vt:lpstr>
      <vt:lpstr>Herring</vt:lpstr>
      <vt:lpstr>Herring</vt:lpstr>
      <vt:lpstr>Herring</vt:lpstr>
      <vt:lpstr>Herring</vt:lpstr>
      <vt:lpstr>Herring</vt:lpstr>
      <vt:lpstr>Herring</vt:lpstr>
      <vt:lpstr>Herring</vt:lpstr>
      <vt:lpstr>Herring</vt:lpstr>
      <vt:lpstr>Herring</vt:lpstr>
      <vt:lpstr>测试</vt:lpstr>
      <vt:lpstr>测试</vt:lpstr>
      <vt:lpstr>总结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图片分类算法的小样本和小类间差异问题研究</dc:title>
  <dc:creator>Ran Leng</dc:creator>
  <cp:lastModifiedBy>Ran Leng</cp:lastModifiedBy>
  <cp:revision>859</cp:revision>
  <dcterms:created xsi:type="dcterms:W3CDTF">2019-03-05T03:15:04Z</dcterms:created>
  <dcterms:modified xsi:type="dcterms:W3CDTF">2021-01-08T07:59:59Z</dcterms:modified>
</cp:coreProperties>
</file>